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331" r:id="rId3"/>
    <p:sldId id="362" r:id="rId4"/>
    <p:sldId id="332" r:id="rId5"/>
    <p:sldId id="333" r:id="rId6"/>
    <p:sldId id="363" r:id="rId7"/>
    <p:sldId id="335" r:id="rId8"/>
    <p:sldId id="336" r:id="rId9"/>
    <p:sldId id="337" r:id="rId10"/>
    <p:sldId id="338" r:id="rId11"/>
    <p:sldId id="339" r:id="rId12"/>
    <p:sldId id="341" r:id="rId13"/>
    <p:sldId id="342" r:id="rId14"/>
    <p:sldId id="343" r:id="rId15"/>
    <p:sldId id="344" r:id="rId16"/>
    <p:sldId id="364" r:id="rId17"/>
    <p:sldId id="346" r:id="rId18"/>
    <p:sldId id="347" r:id="rId19"/>
    <p:sldId id="348" r:id="rId20"/>
    <p:sldId id="349" r:id="rId21"/>
    <p:sldId id="352" r:id="rId22"/>
    <p:sldId id="351" r:id="rId23"/>
    <p:sldId id="353" r:id="rId24"/>
    <p:sldId id="354" r:id="rId25"/>
    <p:sldId id="355" r:id="rId26"/>
    <p:sldId id="356" r:id="rId27"/>
    <p:sldId id="357" r:id="rId28"/>
    <p:sldId id="361" r:id="rId29"/>
    <p:sldId id="359" r:id="rId30"/>
    <p:sldId id="360" r:id="rId31"/>
    <p:sldId id="365" r:id="rId32"/>
    <p:sldId id="308" r:id="rId33"/>
    <p:sldId id="366" r:id="rId34"/>
    <p:sldId id="350" r:id="rId35"/>
    <p:sldId id="31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FF"/>
    <a:srgbClr val="9C1D22"/>
    <a:srgbClr val="E57177"/>
    <a:srgbClr val="0000FF"/>
    <a:srgbClr val="00FF99"/>
    <a:srgbClr val="00EA8B"/>
    <a:srgbClr val="E15D63"/>
    <a:srgbClr val="000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1" autoAdjust="0"/>
    <p:restoredTop sz="96341"/>
  </p:normalViewPr>
  <p:slideViewPr>
    <p:cSldViewPr snapToGrid="0">
      <p:cViewPr varScale="1">
        <p:scale>
          <a:sx n="129" d="100"/>
          <a:sy n="129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237E9-FDEE-4749-90DE-2EF19702330E}" type="datetimeFigureOut">
              <a:rPr kumimoji="1" lang="zh-TW" altLang="en-US" smtClean="0"/>
              <a:t>2021/6/8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C8987-BB04-B046-845B-03D6230A60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538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80386" y="815800"/>
            <a:ext cx="5226400" cy="5226400"/>
          </a:xfrm>
          <a:prstGeom prst="ellipse">
            <a:avLst/>
          </a:prstGeom>
          <a:noFill/>
          <a:ln w="38100">
            <a:solidFill>
              <a:srgbClr val="363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767222" y="815800"/>
            <a:ext cx="5226400" cy="5226400"/>
          </a:xfrm>
          <a:prstGeom prst="ellipse">
            <a:avLst/>
          </a:prstGeom>
          <a:noFill/>
          <a:ln w="38100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44390" y="524107"/>
            <a:ext cx="8103220" cy="564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DDDC74-9F48-4ED1-93BF-E0706B164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40" y="2040413"/>
            <a:ext cx="2652016" cy="791646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0D79-D602-47B9-8045-88D6B77CC9B7}" type="datetime1">
              <a:rPr lang="en-US" altLang="zh-TW" smtClean="0"/>
              <a:t>6/8/21</a:t>
            </a:fld>
            <a:endParaRPr 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4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434899" y="323385"/>
            <a:ext cx="0" cy="1851104"/>
          </a:xfrm>
          <a:prstGeom prst="line">
            <a:avLst/>
          </a:prstGeom>
          <a:ln w="25400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1769720" y="4895384"/>
            <a:ext cx="0" cy="1851104"/>
          </a:xfrm>
          <a:prstGeom prst="line">
            <a:avLst/>
          </a:prstGeom>
          <a:ln w="38100" cmpd="thickThin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19309" y="486936"/>
            <a:ext cx="4085062" cy="0"/>
          </a:xfrm>
          <a:prstGeom prst="line">
            <a:avLst/>
          </a:prstGeom>
          <a:ln w="317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7813293" y="6556919"/>
            <a:ext cx="4085062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051184" y="6478859"/>
            <a:ext cx="3847171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6/8/21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11110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9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>
            <a:cxnSpLocks/>
          </p:cNvCxnSpPr>
          <p:nvPr/>
        </p:nvCxnSpPr>
        <p:spPr>
          <a:xfrm>
            <a:off x="3669790" y="1358802"/>
            <a:ext cx="4852421" cy="0"/>
          </a:xfrm>
          <a:prstGeom prst="line">
            <a:avLst/>
          </a:prstGeom>
          <a:ln w="317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>
            <a:cxnSpLocks/>
          </p:cNvCxnSpPr>
          <p:nvPr/>
        </p:nvCxnSpPr>
        <p:spPr>
          <a:xfrm>
            <a:off x="9962707" y="6727039"/>
            <a:ext cx="1935648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cxnSpLocks/>
          </p:cNvCxnSpPr>
          <p:nvPr/>
        </p:nvCxnSpPr>
        <p:spPr>
          <a:xfrm>
            <a:off x="10271051" y="6648979"/>
            <a:ext cx="1627304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6/8/21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28122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2198A75-0DF4-4C41-8CD3-8BB01889C138}"/>
              </a:ext>
            </a:extLst>
          </p:cNvPr>
          <p:cNvSpPr txBox="1"/>
          <p:nvPr userDrawn="1"/>
        </p:nvSpPr>
        <p:spPr>
          <a:xfrm>
            <a:off x="5200562" y="685938"/>
            <a:ext cx="1790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0" dirty="0">
                <a:effectLst/>
                <a:latin typeface="+mj-lt"/>
              </a:rPr>
              <a:t>Outline</a:t>
            </a:r>
            <a:endParaRPr lang="zh-TW" altLang="en-US" sz="36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89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C0F920C-8F64-4C18-A4C7-9BDDBCF265BE}" type="datetime1">
              <a:rPr lang="en-US" altLang="zh-TW" smtClean="0"/>
              <a:t>6/8/21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8" Type="http://schemas.openxmlformats.org/officeDocument/2006/relationships/image" Target="../media/image82.png"/><Relationship Id="rId3" Type="http://schemas.openxmlformats.org/officeDocument/2006/relationships/image" Target="../media/image75.png"/><Relationship Id="rId17" Type="http://schemas.openxmlformats.org/officeDocument/2006/relationships/image" Target="../media/image81.png"/><Relationship Id="rId2" Type="http://schemas.openxmlformats.org/officeDocument/2006/relationships/image" Target="../media/image70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15" Type="http://schemas.openxmlformats.org/officeDocument/2006/relationships/image" Target="../media/image79.png"/><Relationship Id="rId10" Type="http://schemas.openxmlformats.org/officeDocument/2006/relationships/image" Target="../media/image77.png"/><Relationship Id="rId19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84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830.png"/><Relationship Id="rId1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330.png"/><Relationship Id="rId18" Type="http://schemas.openxmlformats.org/officeDocument/2006/relationships/image" Target="../media/image3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12" Type="http://schemas.openxmlformats.org/officeDocument/2006/relationships/image" Target="../media/image320.png"/><Relationship Id="rId17" Type="http://schemas.openxmlformats.org/officeDocument/2006/relationships/image" Target="../media/image370.png"/><Relationship Id="rId2" Type="http://schemas.openxmlformats.org/officeDocument/2006/relationships/image" Target="../media/image220.png"/><Relationship Id="rId16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5" Type="http://schemas.openxmlformats.org/officeDocument/2006/relationships/image" Target="../media/image250.png"/><Relationship Id="rId15" Type="http://schemas.openxmlformats.org/officeDocument/2006/relationships/image" Target="../media/image350.png"/><Relationship Id="rId10" Type="http://schemas.openxmlformats.org/officeDocument/2006/relationships/image" Target="../media/image300.png"/><Relationship Id="rId19" Type="http://schemas.openxmlformats.org/officeDocument/2006/relationships/image" Target="../media/image92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Relationship Id="rId1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E9C3D748-62A2-4402-A0DB-4DBEF474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4000" cy="521229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Network DEA in Insurance Industry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7F6200-786E-481C-A087-CF109EB7B000}"/>
              </a:ext>
            </a:extLst>
          </p:cNvPr>
          <p:cNvSpPr txBox="1"/>
          <p:nvPr/>
        </p:nvSpPr>
        <p:spPr>
          <a:xfrm>
            <a:off x="5657418" y="42354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吳延東</a:t>
            </a:r>
          </a:p>
        </p:txBody>
      </p:sp>
    </p:spTree>
    <p:extLst>
      <p:ext uri="{BB962C8B-B14F-4D97-AF65-F5344CB8AC3E}">
        <p14:creationId xmlns:p14="http://schemas.microsoft.com/office/powerpoint/2010/main" val="20946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3BB124C-D1B0-3946-957E-0CDA7F19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1" y="994508"/>
            <a:ext cx="5073626" cy="308175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B4B8CB-AC4C-0940-AA63-DE642118FC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/>
          <a:stretch/>
        </p:blipFill>
        <p:spPr>
          <a:xfrm>
            <a:off x="6096000" y="2331415"/>
            <a:ext cx="4511955" cy="69484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3055792-BA39-6B4B-95D8-0F69D7AD1348}"/>
              </a:ext>
            </a:extLst>
          </p:cNvPr>
          <p:cNvSpPr txBox="1"/>
          <p:nvPr/>
        </p:nvSpPr>
        <p:spPr>
          <a:xfrm>
            <a:off x="5678146" y="176673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/>
              <a:t>假設：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F3927FB-6283-B240-B909-6E2754592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65" y="3026258"/>
            <a:ext cx="1318868" cy="5984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8446F1A-7E0E-0043-BE5A-22757DE90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20" y="4146986"/>
            <a:ext cx="8888958" cy="847602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AAED982-773C-DF44-9F8E-3CD24027981E}"/>
              </a:ext>
            </a:extLst>
          </p:cNvPr>
          <p:cNvCxnSpPr>
            <a:cxnSpLocks/>
          </p:cNvCxnSpPr>
          <p:nvPr/>
        </p:nvCxnSpPr>
        <p:spPr>
          <a:xfrm>
            <a:off x="692232" y="4076266"/>
            <a:ext cx="108075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8A74ACFB-386F-B14E-AB6D-0A1DDA641D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 r="1610" b="6427"/>
          <a:stretch/>
        </p:blipFill>
        <p:spPr>
          <a:xfrm>
            <a:off x="1680717" y="5145411"/>
            <a:ext cx="8745817" cy="14577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FAC9E8D-486E-694F-B81E-321274C4E584}"/>
              </a:ext>
            </a:extLst>
          </p:cNvPr>
          <p:cNvSpPr/>
          <p:nvPr/>
        </p:nvSpPr>
        <p:spPr>
          <a:xfrm>
            <a:off x="1115244" y="1345784"/>
            <a:ext cx="3165208" cy="682395"/>
          </a:xfrm>
          <a:prstGeom prst="rect">
            <a:avLst/>
          </a:prstGeom>
          <a:solidFill>
            <a:schemeClr val="accent1">
              <a:alpha val="21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534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74ACFB-386F-B14E-AB6D-0A1DDA641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 r="1610" b="6427"/>
          <a:stretch/>
        </p:blipFill>
        <p:spPr>
          <a:xfrm>
            <a:off x="587414" y="1446467"/>
            <a:ext cx="5808642" cy="968192"/>
          </a:xfrm>
          <a:prstGeom prst="rect">
            <a:avLst/>
          </a:prstGeom>
          <a:ln w="1587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4C87253-FE9E-E34B-AFAB-CC6866D1E424}"/>
              </a:ext>
            </a:extLst>
          </p:cNvPr>
          <p:cNvSpPr/>
          <p:nvPr/>
        </p:nvSpPr>
        <p:spPr>
          <a:xfrm>
            <a:off x="6569145" y="1446467"/>
            <a:ext cx="5278298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>
                <a:latin typeface="MinionPro"/>
              </a:rPr>
              <a:t>where “</a:t>
            </a:r>
            <a:r>
              <a:rPr lang="en" altLang="zh-TW" dirty="0">
                <a:latin typeface="Code2000"/>
              </a:rPr>
              <a:t>≻ </a:t>
            </a:r>
            <a:r>
              <a:rPr lang="en" altLang="zh-TW" dirty="0">
                <a:latin typeface="MinionPro"/>
              </a:rPr>
              <a:t>= 0” means the matrix on the left is </a:t>
            </a:r>
            <a:r>
              <a:rPr lang="en" altLang="zh-TW" b="1" dirty="0">
                <a:latin typeface="MinionPro"/>
              </a:rPr>
              <a:t>positive semi-definite</a:t>
            </a:r>
            <a:r>
              <a:rPr lang="en" altLang="zh-TW" dirty="0">
                <a:latin typeface="MinionPro"/>
              </a:rPr>
              <a:t> since all terms in the matrix are positive. </a:t>
            </a:r>
            <a:endParaRPr lang="en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24FEA6-9A18-1844-8A4A-6DAFC1FA4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8" y="3125824"/>
            <a:ext cx="5586370" cy="114440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C783FC1-B5C0-6347-8AB4-AA87560B0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8" y="4573637"/>
            <a:ext cx="5586370" cy="1325899"/>
          </a:xfrm>
          <a:prstGeom prst="rect">
            <a:avLst/>
          </a:prstGeo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3C0739A-C1A1-C24C-A6E7-8DF19930778B}"/>
              </a:ext>
            </a:extLst>
          </p:cNvPr>
          <p:cNvCxnSpPr>
            <a:cxnSpLocks/>
          </p:cNvCxnSpPr>
          <p:nvPr/>
        </p:nvCxnSpPr>
        <p:spPr>
          <a:xfrm>
            <a:off x="692232" y="2555579"/>
            <a:ext cx="108075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1BECD2CF-0DB3-7B4B-A083-7344A8774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367137"/>
            <a:ext cx="6019798" cy="2412999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E22E85B-B900-1C4E-AC7A-AB0D7AF26F02}"/>
              </a:ext>
            </a:extLst>
          </p:cNvPr>
          <p:cNvCxnSpPr>
            <a:cxnSpLocks/>
          </p:cNvCxnSpPr>
          <p:nvPr/>
        </p:nvCxnSpPr>
        <p:spPr>
          <a:xfrm>
            <a:off x="6022919" y="2872074"/>
            <a:ext cx="0" cy="34031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108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3BB124C-D1B0-3946-957E-0CDA7F19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6" y="1272209"/>
            <a:ext cx="5073626" cy="308175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64943B-553C-2D43-A90A-27341C8F0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684" y="1272209"/>
            <a:ext cx="7306316" cy="5080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392D8E0-82C4-9742-BA5D-719BD30D218F}"/>
                  </a:ext>
                </a:extLst>
              </p:cNvPr>
              <p:cNvSpPr/>
              <p:nvPr/>
            </p:nvSpPr>
            <p:spPr>
              <a:xfrm>
                <a:off x="158823" y="4353967"/>
                <a:ext cx="5585791" cy="2313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" altLang="zh-TW" sz="1600" b="1" dirty="0"/>
                  <a:t>When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" altLang="zh-TW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altLang="zh-TW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" altLang="zh-TW" sz="1600" b="1" dirty="0"/>
                  <a:t> is given</a:t>
                </a:r>
                <a:r>
                  <a:rPr lang="en" altLang="zh-TW" sz="1600" dirty="0"/>
                  <a:t>, model (15) is a feasibility problem in the form of </a:t>
                </a:r>
                <a:r>
                  <a:rPr lang="en" altLang="zh-TW" sz="1600" b="1" dirty="0"/>
                  <a:t>SOCP</a:t>
                </a:r>
                <a:r>
                  <a:rPr lang="en" altLang="zh-TW" sz="1600" dirty="0"/>
                  <a:t>. Therefore, model (8) can be solved by searching the true value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" altLang="zh-TW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" altLang="zh-TW" sz="1600" dirty="0"/>
                  <a:t>, denoted as </a:t>
                </a:r>
                <a:r>
                  <a:rPr lang="el-GR" altLang="zh-TW" sz="1600" i="1" dirty="0"/>
                  <a:t>θ</a:t>
                </a:r>
                <a:r>
                  <a:rPr lang="el-GR" altLang="zh-TW" sz="1600" baseline="30000" dirty="0"/>
                  <a:t>*</a:t>
                </a:r>
                <a:r>
                  <a:rPr lang="el-GR" altLang="zh-TW" sz="1600" dirty="0"/>
                  <a:t>, </a:t>
                </a:r>
                <a:r>
                  <a:rPr lang="en" altLang="zh-TW" sz="1600" dirty="0"/>
                  <a:t>in its domain. Specially, let the initial guess be </a:t>
                </a:r>
                <a:r>
                  <a:rPr lang="el-GR" altLang="zh-TW" sz="1600" i="1" dirty="0"/>
                  <a:t>θ</a:t>
                </a:r>
                <a:r>
                  <a:rPr lang="el-GR" altLang="zh-TW" sz="1600" baseline="30000" dirty="0"/>
                  <a:t>1</a:t>
                </a:r>
                <a:r>
                  <a:rPr lang="el-GR" altLang="zh-TW" sz="1600" dirty="0"/>
                  <a:t>. </a:t>
                </a:r>
                <a:r>
                  <a:rPr lang="en" altLang="zh-TW" sz="1600" dirty="0"/>
                  <a:t>If problem (15) is feasible, we have </a:t>
                </a:r>
                <a:r>
                  <a:rPr lang="el-GR" altLang="zh-TW" sz="1600" i="1" dirty="0"/>
                  <a:t>θ</a:t>
                </a:r>
                <a:r>
                  <a:rPr lang="el-GR" altLang="zh-TW" sz="1600" baseline="30000" dirty="0"/>
                  <a:t>*</a:t>
                </a:r>
                <a:r>
                  <a:rPr lang="en" altLang="zh-TW" sz="1600" i="1" dirty="0"/>
                  <a:t> </a:t>
                </a:r>
                <a:r>
                  <a:rPr lang="en" altLang="zh-TW" sz="1600" dirty="0"/>
                  <a:t>≤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" altLang="zh-TW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" altLang="zh-TW" sz="160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" altLang="zh-TW" sz="1600" dirty="0"/>
                  <a:t>. Otherwise, we obtain </a:t>
                </a:r>
                <a:r>
                  <a:rPr lang="el-GR" altLang="zh-TW" sz="1600" i="1" dirty="0"/>
                  <a:t>θ</a:t>
                </a:r>
                <a:r>
                  <a:rPr lang="el-GR" altLang="zh-TW" sz="1600" baseline="30000" dirty="0"/>
                  <a:t>*</a:t>
                </a:r>
                <a:r>
                  <a:rPr lang="en" altLang="zh-TW" sz="1600" i="1" dirty="0"/>
                  <a:t> </a:t>
                </a:r>
                <a:r>
                  <a:rPr lang="en" altLang="zh-TW" sz="1600" dirty="0"/>
                  <a:t>≤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" altLang="zh-TW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" altLang="zh-TW" sz="16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" altLang="zh-TW" sz="1600" dirty="0"/>
                  <a:t>. Continuing this process, we can approximate </a:t>
                </a:r>
                <a:r>
                  <a:rPr lang="el-GR" altLang="zh-TW" sz="1600" i="1" dirty="0"/>
                  <a:t>θ</a:t>
                </a:r>
                <a:r>
                  <a:rPr lang="el-GR" altLang="zh-TW" sz="1600" baseline="30000" dirty="0"/>
                  <a:t>*</a:t>
                </a:r>
                <a:r>
                  <a:rPr lang="en" altLang="zh-TW" sz="1600" dirty="0"/>
                  <a:t> on an accurate level.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392D8E0-82C4-9742-BA5D-719BD30D2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3" y="4353967"/>
                <a:ext cx="5585791" cy="2313326"/>
              </a:xfrm>
              <a:prstGeom prst="rect">
                <a:avLst/>
              </a:prstGeom>
              <a:blipFill>
                <a:blip r:embed="rId5"/>
                <a:stretch>
                  <a:fillRect l="-454" b="-2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88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64943B-553C-2D43-A90A-27341C8F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19" y="1435759"/>
            <a:ext cx="4864603" cy="33825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B6E9BF-90A0-2441-9F4C-4351C5D5D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77" y="3127015"/>
            <a:ext cx="6163766" cy="36809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8FB7DD-C6E2-8B4A-8A10-9598BE395EA9}"/>
              </a:ext>
            </a:extLst>
          </p:cNvPr>
          <p:cNvSpPr/>
          <p:nvPr/>
        </p:nvSpPr>
        <p:spPr>
          <a:xfrm>
            <a:off x="5314121" y="1347327"/>
            <a:ext cx="6609522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/>
              <a:t>Suppose the optimal objective value of model (8) is denoted as </a:t>
            </a:r>
            <a:r>
              <a:rPr lang="en" altLang="zh-TW" i="1" dirty="0"/>
              <a:t>T</a:t>
            </a:r>
            <a:r>
              <a:rPr lang="en" altLang="zh-TW" i="1" baseline="-25000" dirty="0"/>
              <a:t>v</a:t>
            </a:r>
            <a:r>
              <a:rPr lang="en" altLang="zh-TW" dirty="0"/>
              <a:t>. To ensure unique divisional technical efficiency, we propose the following model by fixing the value of </a:t>
            </a:r>
            <a:r>
              <a:rPr lang="en" altLang="zh-TW" i="1" dirty="0"/>
              <a:t>T</a:t>
            </a:r>
            <a:r>
              <a:rPr lang="en" altLang="zh-TW" i="1" baseline="-25000" dirty="0"/>
              <a:t>v</a:t>
            </a:r>
            <a:r>
              <a:rPr lang="en" altLang="zh-TW" dirty="0"/>
              <a:t>. For simplicity, we only consider the case of maximizing </a:t>
            </a:r>
            <a:r>
              <a:rPr lang="en" altLang="zh-TW" b="1" dirty="0"/>
              <a:t>the efficiency of first stage</a:t>
            </a:r>
            <a:r>
              <a:rPr lang="en" altLang="zh-TW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15808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B6E9BF-90A0-2441-9F4C-4351C5D5D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5" y="1188884"/>
            <a:ext cx="4598229" cy="274605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8813222-0927-284B-B105-29810788F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4" y="2397433"/>
            <a:ext cx="7629912" cy="43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82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 b="21390"/>
          <a:stretch/>
        </p:blipFill>
        <p:spPr>
          <a:xfrm>
            <a:off x="6569145" y="0"/>
            <a:ext cx="3857389" cy="12722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8813222-0927-284B-B105-29810788F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0" y="1272209"/>
            <a:ext cx="5956825" cy="3429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134D84-6B4A-854C-8629-543FF25EE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44" y="1935193"/>
            <a:ext cx="2216617" cy="7893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637CBEF-2230-E04F-AEA9-136FF104E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3" y="2869746"/>
            <a:ext cx="1422400" cy="749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6B19798-D9C8-1B4C-871C-C60B2A9E5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44" y="3786355"/>
            <a:ext cx="3416300" cy="7112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E1ABF34-1C2C-7549-A78D-60F5BED2E4BE}"/>
              </a:ext>
            </a:extLst>
          </p:cNvPr>
          <p:cNvSpPr/>
          <p:nvPr/>
        </p:nvSpPr>
        <p:spPr>
          <a:xfrm>
            <a:off x="7434468" y="3519655"/>
            <a:ext cx="864705" cy="99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D2CAF8-7427-6B49-BF32-33716E940BDE}"/>
              </a:ext>
            </a:extLst>
          </p:cNvPr>
          <p:cNvSpPr/>
          <p:nvPr/>
        </p:nvSpPr>
        <p:spPr>
          <a:xfrm rot="19180051">
            <a:off x="8456165" y="3415333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FB24F5-3391-1C4D-B550-4C0675D576A6}"/>
              </a:ext>
            </a:extLst>
          </p:cNvPr>
          <p:cNvSpPr/>
          <p:nvPr/>
        </p:nvSpPr>
        <p:spPr>
          <a:xfrm rot="19180051">
            <a:off x="8583745" y="3062770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06C04F-3437-184C-93F9-86C860C8C53E}"/>
              </a:ext>
            </a:extLst>
          </p:cNvPr>
          <p:cNvSpPr/>
          <p:nvPr/>
        </p:nvSpPr>
        <p:spPr>
          <a:xfrm rot="19180051">
            <a:off x="7986122" y="3627517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6C4741-29F4-7C44-8277-26546A2E7A27}"/>
              </a:ext>
            </a:extLst>
          </p:cNvPr>
          <p:cNvSpPr/>
          <p:nvPr/>
        </p:nvSpPr>
        <p:spPr>
          <a:xfrm>
            <a:off x="7833855" y="4385288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306785-CC6E-824C-998B-28498F79EB57}"/>
              </a:ext>
            </a:extLst>
          </p:cNvPr>
          <p:cNvSpPr/>
          <p:nvPr/>
        </p:nvSpPr>
        <p:spPr>
          <a:xfrm>
            <a:off x="8797951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89C25-B240-5E42-8253-77B99D8C7219}"/>
              </a:ext>
            </a:extLst>
          </p:cNvPr>
          <p:cNvSpPr/>
          <p:nvPr/>
        </p:nvSpPr>
        <p:spPr>
          <a:xfrm>
            <a:off x="9523508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0D5D27-5220-9A4A-8FDB-FA63E00D7409}"/>
              </a:ext>
            </a:extLst>
          </p:cNvPr>
          <p:cNvSpPr/>
          <p:nvPr/>
        </p:nvSpPr>
        <p:spPr>
          <a:xfrm>
            <a:off x="10606873" y="4355471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09BEF2-AA99-8341-8F1D-9A68686A462D}"/>
              </a:ext>
            </a:extLst>
          </p:cNvPr>
          <p:cNvSpPr/>
          <p:nvPr/>
        </p:nvSpPr>
        <p:spPr>
          <a:xfrm>
            <a:off x="10615666" y="3998319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095209-6ECC-9B48-B175-9ADFECABDEA8}"/>
              </a:ext>
            </a:extLst>
          </p:cNvPr>
          <p:cNvSpPr/>
          <p:nvPr/>
        </p:nvSpPr>
        <p:spPr>
          <a:xfrm>
            <a:off x="9651570" y="3580875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914CC7-4AFF-7044-A019-8B6204362BA8}"/>
              </a:ext>
            </a:extLst>
          </p:cNvPr>
          <p:cNvSpPr/>
          <p:nvPr/>
        </p:nvSpPr>
        <p:spPr>
          <a:xfrm>
            <a:off x="878421" y="4821054"/>
            <a:ext cx="10740422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/>
              <a:t>Note that if model (16) and its alternative model which is maximizing technical efficiency of the second stage </a:t>
            </a:r>
            <a:r>
              <a:rPr lang="en" altLang="zh-TW" b="1" dirty="0"/>
              <a:t>yield different decompositions of overall technical efficiency</a:t>
            </a:r>
            <a:r>
              <a:rPr lang="en" altLang="zh-TW" dirty="0"/>
              <a:t>, there will be multiple divisional scale efficiency with respect to a single stage in network DEA. Thus, unlike the scale efficiency in the conventional DEA, network scale efficiency for each stage </a:t>
            </a:r>
            <a:r>
              <a:rPr lang="en" altLang="zh-TW" b="1" dirty="0"/>
              <a:t>may not be unique</a:t>
            </a:r>
            <a:r>
              <a:rPr lang="en" altLang="zh-TW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3368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B61F7B-BCB5-6B47-80AC-8F6BDDBB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ED6828-1CF0-5542-88C0-5E2BC2D2F9EF}"/>
              </a:ext>
            </a:extLst>
          </p:cNvPr>
          <p:cNvSpPr txBox="1"/>
          <p:nvPr/>
        </p:nvSpPr>
        <p:spPr>
          <a:xfrm>
            <a:off x="3573901" y="2031021"/>
            <a:ext cx="7756708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+mn-ea"/>
              </a:rPr>
              <a:t>現行問題</a:t>
            </a:r>
            <a:endParaRPr kumimoji="1" lang="en-US" altLang="zh-TW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Scale efficiency in two-stage network DEA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b="1" dirty="0">
                <a:solidFill>
                  <a:schemeClr val="accent1">
                    <a:lumMod val="50000"/>
                  </a:schemeClr>
                </a:solidFill>
              </a:rPr>
              <a:t>Efficiency decomposition of the network DEA in variable returns to scale: an additive dissection in losses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Revised model</a:t>
            </a:r>
          </a:p>
        </p:txBody>
      </p:sp>
    </p:spTree>
    <p:extLst>
      <p:ext uri="{BB962C8B-B14F-4D97-AF65-F5344CB8AC3E}">
        <p14:creationId xmlns:p14="http://schemas.microsoft.com/office/powerpoint/2010/main" val="143306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E1ABF34-1C2C-7549-A78D-60F5BED2E4BE}"/>
              </a:ext>
            </a:extLst>
          </p:cNvPr>
          <p:cNvSpPr/>
          <p:nvPr/>
        </p:nvSpPr>
        <p:spPr>
          <a:xfrm>
            <a:off x="7434468" y="3519655"/>
            <a:ext cx="864705" cy="99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D2CAF8-7427-6B49-BF32-33716E940BDE}"/>
              </a:ext>
            </a:extLst>
          </p:cNvPr>
          <p:cNvSpPr/>
          <p:nvPr/>
        </p:nvSpPr>
        <p:spPr>
          <a:xfrm rot="19180051">
            <a:off x="8456165" y="3415333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FB24F5-3391-1C4D-B550-4C0675D576A6}"/>
              </a:ext>
            </a:extLst>
          </p:cNvPr>
          <p:cNvSpPr/>
          <p:nvPr/>
        </p:nvSpPr>
        <p:spPr>
          <a:xfrm rot="19180051">
            <a:off x="8583745" y="3062770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06C04F-3437-184C-93F9-86C860C8C53E}"/>
              </a:ext>
            </a:extLst>
          </p:cNvPr>
          <p:cNvSpPr/>
          <p:nvPr/>
        </p:nvSpPr>
        <p:spPr>
          <a:xfrm rot="19180051">
            <a:off x="7986122" y="3627517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6C4741-29F4-7C44-8277-26546A2E7A27}"/>
              </a:ext>
            </a:extLst>
          </p:cNvPr>
          <p:cNvSpPr/>
          <p:nvPr/>
        </p:nvSpPr>
        <p:spPr>
          <a:xfrm>
            <a:off x="7833855" y="4385288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306785-CC6E-824C-998B-28498F79EB57}"/>
              </a:ext>
            </a:extLst>
          </p:cNvPr>
          <p:cNvSpPr/>
          <p:nvPr/>
        </p:nvSpPr>
        <p:spPr>
          <a:xfrm>
            <a:off x="8797951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89C25-B240-5E42-8253-77B99D8C7219}"/>
              </a:ext>
            </a:extLst>
          </p:cNvPr>
          <p:cNvSpPr/>
          <p:nvPr/>
        </p:nvSpPr>
        <p:spPr>
          <a:xfrm>
            <a:off x="9523508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0D5D27-5220-9A4A-8FDB-FA63E00D7409}"/>
              </a:ext>
            </a:extLst>
          </p:cNvPr>
          <p:cNvSpPr/>
          <p:nvPr/>
        </p:nvSpPr>
        <p:spPr>
          <a:xfrm>
            <a:off x="10606873" y="4355471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09BEF2-AA99-8341-8F1D-9A68686A462D}"/>
              </a:ext>
            </a:extLst>
          </p:cNvPr>
          <p:cNvSpPr/>
          <p:nvPr/>
        </p:nvSpPr>
        <p:spPr>
          <a:xfrm>
            <a:off x="10615666" y="3998319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095209-6ECC-9B48-B175-9ADFECABDEA8}"/>
              </a:ext>
            </a:extLst>
          </p:cNvPr>
          <p:cNvSpPr/>
          <p:nvPr/>
        </p:nvSpPr>
        <p:spPr>
          <a:xfrm>
            <a:off x="9651570" y="3580875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E2FF54-2631-8D44-9205-CAB547F0F99C}"/>
              </a:ext>
            </a:extLst>
          </p:cNvPr>
          <p:cNvSpPr/>
          <p:nvPr/>
        </p:nvSpPr>
        <p:spPr>
          <a:xfrm>
            <a:off x="520309" y="1751916"/>
            <a:ext cx="9826325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>
                <a:latin typeface="Times New Roman" panose="02020603050405020304" pitchFamily="18" charset="0"/>
              </a:rPr>
              <a:t>We define </a:t>
            </a:r>
            <a:r>
              <a:rPr lang="en" altLang="zh-TW" b="1" dirty="0">
                <a:latin typeface="Times New Roman" panose="02020603050405020304" pitchFamily="18" charset="0"/>
              </a:rPr>
              <a:t>the </a:t>
            </a:r>
            <a:r>
              <a:rPr lang="en" altLang="zh-TW" b="1" dirty="0">
                <a:solidFill>
                  <a:schemeClr val="accent1"/>
                </a:solidFill>
                <a:latin typeface="Times New Roman" panose="02020603050405020304" pitchFamily="18" charset="0"/>
              </a:rPr>
              <a:t>loss</a:t>
            </a:r>
            <a:r>
              <a:rPr lang="en" altLang="zh-TW" b="1" dirty="0">
                <a:latin typeface="Times New Roman" panose="02020603050405020304" pitchFamily="18" charset="0"/>
              </a:rPr>
              <a:t> of a process or system </a:t>
            </a:r>
            <a:r>
              <a:rPr lang="en" altLang="zh-TW" dirty="0">
                <a:latin typeface="Times New Roman" panose="02020603050405020304" pitchFamily="18" charset="0"/>
              </a:rPr>
              <a:t>to be their </a:t>
            </a:r>
            <a:r>
              <a:rPr lang="en" altLang="zh-TW" b="1" dirty="0">
                <a:solidFill>
                  <a:schemeClr val="accent1"/>
                </a:solidFill>
                <a:latin typeface="Times New Roman" panose="02020603050405020304" pitchFamily="18" charset="0"/>
              </a:rPr>
              <a:t>cost (the aggregated input) minus their revenue (the aggregated output)</a:t>
            </a:r>
            <a:r>
              <a:rPr lang="en" altLang="zh-TW" dirty="0">
                <a:latin typeface="Times New Roman" panose="02020603050405020304" pitchFamily="18" charset="0"/>
              </a:rPr>
              <a:t> and </a:t>
            </a:r>
            <a:r>
              <a:rPr lang="en" altLang="zh-TW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the profit is the revenue minus cost</a:t>
            </a:r>
            <a:r>
              <a:rPr lang="en" altLang="zh-TW" dirty="0">
                <a:latin typeface="Times New Roman" panose="02020603050405020304" pitchFamily="18" charset="0"/>
              </a:rPr>
              <a:t>. A DMU is efficient if its loss is zero. 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429057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E1ABF34-1C2C-7549-A78D-60F5BED2E4BE}"/>
              </a:ext>
            </a:extLst>
          </p:cNvPr>
          <p:cNvSpPr/>
          <p:nvPr/>
        </p:nvSpPr>
        <p:spPr>
          <a:xfrm>
            <a:off x="7434468" y="3519655"/>
            <a:ext cx="864705" cy="99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D2CAF8-7427-6B49-BF32-33716E940BDE}"/>
              </a:ext>
            </a:extLst>
          </p:cNvPr>
          <p:cNvSpPr/>
          <p:nvPr/>
        </p:nvSpPr>
        <p:spPr>
          <a:xfrm rot="19180051">
            <a:off x="8456165" y="3415333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FB24F5-3391-1C4D-B550-4C0675D576A6}"/>
              </a:ext>
            </a:extLst>
          </p:cNvPr>
          <p:cNvSpPr/>
          <p:nvPr/>
        </p:nvSpPr>
        <p:spPr>
          <a:xfrm rot="19180051">
            <a:off x="8583745" y="3062770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06C04F-3437-184C-93F9-86C860C8C53E}"/>
              </a:ext>
            </a:extLst>
          </p:cNvPr>
          <p:cNvSpPr/>
          <p:nvPr/>
        </p:nvSpPr>
        <p:spPr>
          <a:xfrm rot="19180051">
            <a:off x="7986122" y="3627517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6C4741-29F4-7C44-8277-26546A2E7A27}"/>
              </a:ext>
            </a:extLst>
          </p:cNvPr>
          <p:cNvSpPr/>
          <p:nvPr/>
        </p:nvSpPr>
        <p:spPr>
          <a:xfrm>
            <a:off x="7833855" y="4385288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306785-CC6E-824C-998B-28498F79EB57}"/>
              </a:ext>
            </a:extLst>
          </p:cNvPr>
          <p:cNvSpPr/>
          <p:nvPr/>
        </p:nvSpPr>
        <p:spPr>
          <a:xfrm>
            <a:off x="8797951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89C25-B240-5E42-8253-77B99D8C7219}"/>
              </a:ext>
            </a:extLst>
          </p:cNvPr>
          <p:cNvSpPr/>
          <p:nvPr/>
        </p:nvSpPr>
        <p:spPr>
          <a:xfrm>
            <a:off x="9523508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0D5D27-5220-9A4A-8FDB-FA63E00D7409}"/>
              </a:ext>
            </a:extLst>
          </p:cNvPr>
          <p:cNvSpPr/>
          <p:nvPr/>
        </p:nvSpPr>
        <p:spPr>
          <a:xfrm>
            <a:off x="10606873" y="4355471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09BEF2-AA99-8341-8F1D-9A68686A462D}"/>
              </a:ext>
            </a:extLst>
          </p:cNvPr>
          <p:cNvSpPr/>
          <p:nvPr/>
        </p:nvSpPr>
        <p:spPr>
          <a:xfrm>
            <a:off x="10615666" y="3998319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095209-6ECC-9B48-B175-9ADFECABDEA8}"/>
              </a:ext>
            </a:extLst>
          </p:cNvPr>
          <p:cNvSpPr/>
          <p:nvPr/>
        </p:nvSpPr>
        <p:spPr>
          <a:xfrm>
            <a:off x="9651570" y="3580875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2BE1975-806F-B446-B502-136EFBC5D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94" y="3061216"/>
            <a:ext cx="3615749" cy="376693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F1C355A-2E45-CF4A-A33A-969F267DB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09" y="1438707"/>
            <a:ext cx="5889581" cy="162250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F83D4E0-FFE3-F64C-92F0-2144B40A7775}"/>
              </a:ext>
            </a:extLst>
          </p:cNvPr>
          <p:cNvSpPr txBox="1"/>
          <p:nvPr/>
        </p:nvSpPr>
        <p:spPr>
          <a:xfrm>
            <a:off x="500544" y="172067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1541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E1ABF34-1C2C-7549-A78D-60F5BED2E4BE}"/>
              </a:ext>
            </a:extLst>
          </p:cNvPr>
          <p:cNvSpPr/>
          <p:nvPr/>
        </p:nvSpPr>
        <p:spPr>
          <a:xfrm>
            <a:off x="7434468" y="3519655"/>
            <a:ext cx="864705" cy="99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D2CAF8-7427-6B49-BF32-33716E940BDE}"/>
              </a:ext>
            </a:extLst>
          </p:cNvPr>
          <p:cNvSpPr/>
          <p:nvPr/>
        </p:nvSpPr>
        <p:spPr>
          <a:xfrm rot="19180051">
            <a:off x="8456165" y="3415333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FB24F5-3391-1C4D-B550-4C0675D576A6}"/>
              </a:ext>
            </a:extLst>
          </p:cNvPr>
          <p:cNvSpPr/>
          <p:nvPr/>
        </p:nvSpPr>
        <p:spPr>
          <a:xfrm rot="19180051">
            <a:off x="8583745" y="3062770"/>
            <a:ext cx="649150" cy="3292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06C04F-3437-184C-93F9-86C860C8C53E}"/>
              </a:ext>
            </a:extLst>
          </p:cNvPr>
          <p:cNvSpPr/>
          <p:nvPr/>
        </p:nvSpPr>
        <p:spPr>
          <a:xfrm rot="19180051">
            <a:off x="7986122" y="3627517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6C4741-29F4-7C44-8277-26546A2E7A27}"/>
              </a:ext>
            </a:extLst>
          </p:cNvPr>
          <p:cNvSpPr/>
          <p:nvPr/>
        </p:nvSpPr>
        <p:spPr>
          <a:xfrm>
            <a:off x="7833855" y="4385288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306785-CC6E-824C-998B-28498F79EB57}"/>
              </a:ext>
            </a:extLst>
          </p:cNvPr>
          <p:cNvSpPr/>
          <p:nvPr/>
        </p:nvSpPr>
        <p:spPr>
          <a:xfrm>
            <a:off x="8797951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89C25-B240-5E42-8253-77B99D8C7219}"/>
              </a:ext>
            </a:extLst>
          </p:cNvPr>
          <p:cNvSpPr/>
          <p:nvPr/>
        </p:nvSpPr>
        <p:spPr>
          <a:xfrm>
            <a:off x="9523508" y="4365410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0D5D27-5220-9A4A-8FDB-FA63E00D7409}"/>
              </a:ext>
            </a:extLst>
          </p:cNvPr>
          <p:cNvSpPr/>
          <p:nvPr/>
        </p:nvSpPr>
        <p:spPr>
          <a:xfrm>
            <a:off x="10606873" y="4355471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09BEF2-AA99-8341-8F1D-9A68686A462D}"/>
              </a:ext>
            </a:extLst>
          </p:cNvPr>
          <p:cNvSpPr/>
          <p:nvPr/>
        </p:nvSpPr>
        <p:spPr>
          <a:xfrm>
            <a:off x="10615666" y="3998319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095209-6ECC-9B48-B175-9ADFECABDEA8}"/>
              </a:ext>
            </a:extLst>
          </p:cNvPr>
          <p:cNvSpPr/>
          <p:nvPr/>
        </p:nvSpPr>
        <p:spPr>
          <a:xfrm>
            <a:off x="9651570" y="3580875"/>
            <a:ext cx="304336" cy="273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09" y="1438707"/>
            <a:ext cx="5889581" cy="162250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2BE1975-806F-B446-B502-136EFBC5D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94" y="3061216"/>
            <a:ext cx="3615749" cy="37669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606A6A-2879-C841-B287-79FD3004B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85" y="3061216"/>
            <a:ext cx="3755597" cy="36675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80C071-D284-2A44-8357-A74BFEF8814C}"/>
              </a:ext>
            </a:extLst>
          </p:cNvPr>
          <p:cNvSpPr/>
          <p:nvPr/>
        </p:nvSpPr>
        <p:spPr>
          <a:xfrm>
            <a:off x="2207623" y="5290457"/>
            <a:ext cx="3237920" cy="587828"/>
          </a:xfrm>
          <a:prstGeom prst="rect">
            <a:avLst/>
          </a:prstGeom>
          <a:solidFill>
            <a:schemeClr val="accent1">
              <a:alpha val="20958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127033-5D63-8A43-95A4-1BF101830D16}"/>
              </a:ext>
            </a:extLst>
          </p:cNvPr>
          <p:cNvSpPr txBox="1"/>
          <p:nvPr/>
        </p:nvSpPr>
        <p:spPr>
          <a:xfrm>
            <a:off x="5445543" y="5419293"/>
            <a:ext cx="12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1"/>
                </a:solidFill>
              </a:rPr>
              <a:t>redundant</a:t>
            </a:r>
            <a:endParaRPr kumimoji="1"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0357AFF-F098-EC40-B6DA-786286407022}"/>
              </a:ext>
            </a:extLst>
          </p:cNvPr>
          <p:cNvSpPr txBox="1"/>
          <p:nvPr/>
        </p:nvSpPr>
        <p:spPr>
          <a:xfrm>
            <a:off x="500544" y="172067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173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B61F7B-BCB5-6B47-80AC-8F6BDDBB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ED6828-1CF0-5542-88C0-5E2BC2D2F9EF}"/>
              </a:ext>
            </a:extLst>
          </p:cNvPr>
          <p:cNvSpPr txBox="1"/>
          <p:nvPr/>
        </p:nvSpPr>
        <p:spPr>
          <a:xfrm>
            <a:off x="3573902" y="2031021"/>
            <a:ext cx="7335382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+mn-ea"/>
              </a:rPr>
              <a:t>現行問題</a:t>
            </a:r>
            <a:endParaRPr kumimoji="1" lang="en-US" altLang="zh-TW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Scale efficiency in two-stage network DEA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Efficiency decomposition of the network DEA in variable returns to scale: an additive dissection in losses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Revised model</a:t>
            </a:r>
          </a:p>
        </p:txBody>
      </p:sp>
    </p:spTree>
    <p:extLst>
      <p:ext uri="{BB962C8B-B14F-4D97-AF65-F5344CB8AC3E}">
        <p14:creationId xmlns:p14="http://schemas.microsoft.com/office/powerpoint/2010/main" val="3379147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23" y="991210"/>
            <a:ext cx="2960793" cy="8156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606A6A-2879-C841-B287-79FD3004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8" y="1909204"/>
            <a:ext cx="3755597" cy="3667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C1B05F6-6AE3-5B46-8FC5-D40B503E541F}"/>
              </a:ext>
            </a:extLst>
          </p:cNvPr>
          <p:cNvSpPr/>
          <p:nvPr/>
        </p:nvSpPr>
        <p:spPr>
          <a:xfrm>
            <a:off x="4198151" y="1869140"/>
            <a:ext cx="4897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Let the loss 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at stage 1 under CRS be </a:t>
            </a:r>
            <a:endParaRPr lang="en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75CDEE7-BE11-754E-8D99-0D8C3898E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58" y="2195421"/>
            <a:ext cx="3325123" cy="84553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37CF0A7-6BCF-A94C-A6A8-93B765B5B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50" y="3171833"/>
            <a:ext cx="3468137" cy="86164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5C869B6-FA77-0940-9CE4-67E92803A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58" y="4601775"/>
            <a:ext cx="3468137" cy="82630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7406E68-B532-0049-B771-8ECE3DEF8AF7}"/>
              </a:ext>
            </a:extLst>
          </p:cNvPr>
          <p:cNvSpPr/>
          <p:nvPr/>
        </p:nvSpPr>
        <p:spPr>
          <a:xfrm>
            <a:off x="4198151" y="2995086"/>
            <a:ext cx="4897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Let the loss 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at stage 2 under CRS be </a:t>
            </a:r>
            <a:endParaRPr lang="en" altLang="zh-TW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C950B4-2164-A549-BB7D-4386DC037D14}"/>
              </a:ext>
            </a:extLst>
          </p:cNvPr>
          <p:cNvSpPr/>
          <p:nvPr/>
        </p:nvSpPr>
        <p:spPr>
          <a:xfrm>
            <a:off x="4220699" y="4177831"/>
            <a:ext cx="4738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Let the </a:t>
            </a:r>
            <a:r>
              <a:rPr lang="en" altLang="zh-TW" b="1" dirty="0">
                <a:solidFill>
                  <a:schemeClr val="accent1"/>
                </a:solidFill>
              </a:rPr>
              <a:t>system loss</a:t>
            </a:r>
            <a:r>
              <a:rPr lang="en" altLang="zh-TW" dirty="0"/>
              <a:t> </a:t>
            </a:r>
            <a:r>
              <a:rPr lang="en" altLang="zh-TW" dirty="0">
                <a:latin typeface="Times New Roman" panose="02020603050405020304" pitchFamily="18" charset="0"/>
              </a:rPr>
              <a:t>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under CRS be </a:t>
            </a:r>
            <a:endParaRPr lang="en" altLang="zh-TW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12EE1E5-BBA4-9042-8EDE-0C85A0A51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50" y="5631391"/>
            <a:ext cx="6991042" cy="460195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88C7E39F-A3DC-0149-9029-17412E031E5B}"/>
              </a:ext>
            </a:extLst>
          </p:cNvPr>
          <p:cNvSpPr/>
          <p:nvPr/>
        </p:nvSpPr>
        <p:spPr>
          <a:xfrm>
            <a:off x="7549081" y="2350556"/>
            <a:ext cx="232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200" dirty="0">
                <a:latin typeface="Times New Roman" panose="02020603050405020304" pitchFamily="18" charset="0"/>
              </a:rPr>
              <a:t>cost (the aggregated input) minus  </a:t>
            </a:r>
          </a:p>
          <a:p>
            <a:r>
              <a:rPr lang="en" altLang="zh-TW" sz="1200" dirty="0">
                <a:latin typeface="Times New Roman" panose="02020603050405020304" pitchFamily="18" charset="0"/>
              </a:rPr>
              <a:t>revenue (the aggregated output)</a:t>
            </a:r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E729FCA-C690-E942-A0A7-68CB557C98EF}"/>
              </a:ext>
            </a:extLst>
          </p:cNvPr>
          <p:cNvSpPr/>
          <p:nvPr/>
        </p:nvSpPr>
        <p:spPr>
          <a:xfrm>
            <a:off x="7611259" y="4530398"/>
            <a:ext cx="4315698" cy="87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>
                <a:latin typeface="Times New Roman" panose="02020603050405020304" pitchFamily="18" charset="0"/>
              </a:rPr>
              <a:t>If the loss is </a:t>
            </a:r>
            <a:r>
              <a:rPr lang="en" altLang="zh-TW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zero</a:t>
            </a:r>
            <a:r>
              <a:rPr lang="en" altLang="zh-TW" dirty="0">
                <a:latin typeface="Times New Roman" panose="02020603050405020304" pitchFamily="18" charset="0"/>
              </a:rPr>
              <a:t>, the DMU is efficient. </a:t>
            </a:r>
          </a:p>
          <a:p>
            <a:pPr>
              <a:lnSpc>
                <a:spcPct val="150000"/>
              </a:lnSpc>
            </a:pPr>
            <a:r>
              <a:rPr lang="en" altLang="zh-TW" dirty="0">
                <a:latin typeface="Times New Roman" panose="02020603050405020304" pitchFamily="18" charset="0"/>
              </a:rPr>
              <a:t>The larger the loss, the lower the efficiency. </a:t>
            </a:r>
            <a:endParaRPr lang="en" altLang="zh-TW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C78AC07-F900-1B47-89A5-5E5B2D49C57A}"/>
              </a:ext>
            </a:extLst>
          </p:cNvPr>
          <p:cNvSpPr txBox="1"/>
          <p:nvPr/>
        </p:nvSpPr>
        <p:spPr>
          <a:xfrm>
            <a:off x="500544" y="172067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948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40" y="379141"/>
            <a:ext cx="2404693" cy="66246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4307C2-ADA9-DA43-B778-8D89C120EBF6}"/>
              </a:ext>
            </a:extLst>
          </p:cNvPr>
          <p:cNvSpPr txBox="1"/>
          <p:nvPr/>
        </p:nvSpPr>
        <p:spPr>
          <a:xfrm>
            <a:off x="500544" y="17206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D7E2A2B-9E2A-074D-89A8-03D9E982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2121052"/>
            <a:ext cx="2429860" cy="140304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8B08912-E8BB-A443-972D-D192B091C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04" y="2121051"/>
            <a:ext cx="2209158" cy="13079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CCD32AB-3B71-C147-88B6-BFFB17C8D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4186795"/>
            <a:ext cx="2574591" cy="11729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954D9EA-7B79-674B-8326-5061F0B451D2}"/>
                  </a:ext>
                </a:extLst>
              </p:cNvPr>
              <p:cNvSpPr txBox="1"/>
              <p:nvPr/>
            </p:nvSpPr>
            <p:spPr>
              <a:xfrm>
                <a:off x="500544" y="3587142"/>
                <a:ext cx="3985948" cy="433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Link two process by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kumimoji="1" lang="zh-TW" altLang="en-US" sz="20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954D9EA-7B79-674B-8326-5061F0B45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44" y="3587142"/>
                <a:ext cx="3985948" cy="433388"/>
              </a:xfrm>
              <a:prstGeom prst="rect">
                <a:avLst/>
              </a:prstGeom>
              <a:blipFill>
                <a:blip r:embed="rId6"/>
                <a:stretch>
                  <a:fillRect l="-1587" b="-2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ED0D57CB-2A40-7B41-9C5E-A61F6A5A6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47" y="1007964"/>
            <a:ext cx="3522898" cy="5837497"/>
          </a:xfrm>
          <a:prstGeom prst="rect">
            <a:avLst/>
          </a:prstGeom>
        </p:spPr>
      </p:pic>
      <p:sp>
        <p:nvSpPr>
          <p:cNvPr id="19" name="向右箭號 18">
            <a:extLst>
              <a:ext uri="{FF2B5EF4-FFF2-40B4-BE49-F238E27FC236}">
                <a16:creationId xmlns:a16="http://schemas.microsoft.com/office/drawing/2014/main" id="{49FF3BA1-AA2D-F749-84ED-F5B9C778446D}"/>
              </a:ext>
            </a:extLst>
          </p:cNvPr>
          <p:cNvSpPr/>
          <p:nvPr/>
        </p:nvSpPr>
        <p:spPr>
          <a:xfrm>
            <a:off x="5798389" y="3439846"/>
            <a:ext cx="595221" cy="484632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8C5559-EA25-9547-BC33-33376E0FC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5659070"/>
            <a:ext cx="5701436" cy="452032"/>
          </a:xfrm>
          <a:prstGeom prst="rect">
            <a:avLst/>
          </a:prstGeom>
          <a:ln w="2222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0404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40" y="379141"/>
            <a:ext cx="2404693" cy="66246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4307C2-ADA9-DA43-B778-8D89C120EBF6}"/>
              </a:ext>
            </a:extLst>
          </p:cNvPr>
          <p:cNvSpPr txBox="1"/>
          <p:nvPr/>
        </p:nvSpPr>
        <p:spPr>
          <a:xfrm>
            <a:off x="500544" y="17206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D0D57CB-2A40-7B41-9C5E-A61F6A5A6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9" y="1488128"/>
            <a:ext cx="3233122" cy="5357333"/>
          </a:xfrm>
          <a:prstGeom prst="rect">
            <a:avLst/>
          </a:prstGeom>
        </p:spPr>
      </p:pic>
      <p:sp>
        <p:nvSpPr>
          <p:cNvPr id="19" name="向右箭號 18">
            <a:extLst>
              <a:ext uri="{FF2B5EF4-FFF2-40B4-BE49-F238E27FC236}">
                <a16:creationId xmlns:a16="http://schemas.microsoft.com/office/drawing/2014/main" id="{49FF3BA1-AA2D-F749-84ED-F5B9C778446D}"/>
              </a:ext>
            </a:extLst>
          </p:cNvPr>
          <p:cNvSpPr/>
          <p:nvPr/>
        </p:nvSpPr>
        <p:spPr>
          <a:xfrm>
            <a:off x="4054026" y="3439846"/>
            <a:ext cx="595221" cy="484632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71FBD7F-7F4B-D345-91D6-CCB8CBD64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7" y="1794759"/>
            <a:ext cx="3298914" cy="369164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54BF9A6-91E1-024E-B0CE-33D3707C6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04" y="1768034"/>
            <a:ext cx="3672857" cy="3807818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A1F9E02E-44C7-4C4F-8282-FC97199089BC}"/>
              </a:ext>
            </a:extLst>
          </p:cNvPr>
          <p:cNvSpPr/>
          <p:nvPr/>
        </p:nvSpPr>
        <p:spPr>
          <a:xfrm>
            <a:off x="4747897" y="4038126"/>
            <a:ext cx="3237920" cy="587828"/>
          </a:xfrm>
          <a:prstGeom prst="rect">
            <a:avLst/>
          </a:prstGeom>
          <a:solidFill>
            <a:schemeClr val="accent1">
              <a:alpha val="20958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2075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40" y="379141"/>
            <a:ext cx="2404693" cy="66246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4307C2-ADA9-DA43-B778-8D89C120EBF6}"/>
              </a:ext>
            </a:extLst>
          </p:cNvPr>
          <p:cNvSpPr txBox="1"/>
          <p:nvPr/>
        </p:nvSpPr>
        <p:spPr>
          <a:xfrm>
            <a:off x="500544" y="17206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</a:t>
            </a:r>
            <a:endParaRPr kumimoji="1"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D54BF9A6-91E1-024E-B0CE-33D3707C6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2090006"/>
            <a:ext cx="3672857" cy="380781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5CB2C89-072A-2E47-9970-0E55B22853FF}"/>
              </a:ext>
            </a:extLst>
          </p:cNvPr>
          <p:cNvSpPr/>
          <p:nvPr/>
        </p:nvSpPr>
        <p:spPr>
          <a:xfrm>
            <a:off x="4198151" y="1869140"/>
            <a:ext cx="4897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Let the loss 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at stage 1 under CRS be </a:t>
            </a:r>
            <a:endParaRPr lang="en" altLang="zh-TW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934658-0A96-4048-9223-255BC8F8FC8C}"/>
              </a:ext>
            </a:extLst>
          </p:cNvPr>
          <p:cNvSpPr/>
          <p:nvPr/>
        </p:nvSpPr>
        <p:spPr>
          <a:xfrm>
            <a:off x="4198151" y="2995086"/>
            <a:ext cx="4897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Let the loss 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at stage 2 under CRS be </a:t>
            </a:r>
            <a:endParaRPr lang="en" altLang="zh-TW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A5F27D-F3B0-2D48-9A8D-6C0B27AC1A54}"/>
              </a:ext>
            </a:extLst>
          </p:cNvPr>
          <p:cNvSpPr/>
          <p:nvPr/>
        </p:nvSpPr>
        <p:spPr>
          <a:xfrm>
            <a:off x="4220699" y="4177831"/>
            <a:ext cx="4738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Let the </a:t>
            </a:r>
            <a:r>
              <a:rPr lang="en" altLang="zh-TW" b="1" dirty="0">
                <a:solidFill>
                  <a:schemeClr val="accent1"/>
                </a:solidFill>
              </a:rPr>
              <a:t>system loss</a:t>
            </a:r>
            <a:r>
              <a:rPr lang="en" altLang="zh-TW" dirty="0"/>
              <a:t> </a:t>
            </a:r>
            <a:r>
              <a:rPr lang="en" altLang="zh-TW" dirty="0">
                <a:latin typeface="Times New Roman" panose="02020603050405020304" pitchFamily="18" charset="0"/>
              </a:rPr>
              <a:t>of the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under CRS be </a:t>
            </a:r>
            <a:endParaRPr lang="en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651EDD-1E2A-7E4A-91CA-344AA35F7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99" y="2196613"/>
            <a:ext cx="4191000" cy="723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FEA28E-EA86-E64A-932F-5E76893A1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11" y="3304920"/>
            <a:ext cx="4191000" cy="736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21BE5DF-43EB-564A-B83E-0DF5EE1E8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37" y="4574145"/>
            <a:ext cx="4648200" cy="7112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A5BD0EA-C432-9443-BC28-C19C19B4DA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11" y="5477490"/>
            <a:ext cx="7696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53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40" y="379141"/>
            <a:ext cx="2404693" cy="66246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4307C2-ADA9-DA43-B778-8D89C120EBF6}"/>
              </a:ext>
            </a:extLst>
          </p:cNvPr>
          <p:cNvSpPr txBox="1"/>
          <p:nvPr/>
        </p:nvSpPr>
        <p:spPr>
          <a:xfrm>
            <a:off x="6096000" y="17206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4BC042-93BB-614E-93E4-2B33C5F57267}"/>
              </a:ext>
            </a:extLst>
          </p:cNvPr>
          <p:cNvSpPr txBox="1"/>
          <p:nvPr/>
        </p:nvSpPr>
        <p:spPr>
          <a:xfrm>
            <a:off x="500544" y="172067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579E18-A59A-E047-81FB-4B7C5F812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1" y="2080067"/>
            <a:ext cx="4584700" cy="39243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97BD801-766A-2143-8767-1D150C25E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878" y="1988406"/>
            <a:ext cx="4521200" cy="40259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84598AA-57BC-2C4D-9F3B-A86492C65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51" y="6256609"/>
            <a:ext cx="5245100" cy="444500"/>
          </a:xfrm>
          <a:prstGeom prst="rect">
            <a:avLst/>
          </a:prstGeom>
          <a:ln w="2222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012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EE514-70E1-004D-BAE0-4265A05B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40" y="379141"/>
            <a:ext cx="2404693" cy="6624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28A4928-656A-8842-A0F2-345115C24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35979"/>
            <a:ext cx="7302500" cy="482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C28620F-1107-4346-95F8-AA71941FA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35" y="2355280"/>
            <a:ext cx="5880100" cy="6223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D78EF70-0FBD-E046-8855-E1B1DE4DA5CF}"/>
              </a:ext>
            </a:extLst>
          </p:cNvPr>
          <p:cNvSpPr txBox="1"/>
          <p:nvPr/>
        </p:nvSpPr>
        <p:spPr>
          <a:xfrm>
            <a:off x="2544417" y="2481764"/>
            <a:ext cx="843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i="1" dirty="0"/>
              <a:t>Proof:</a:t>
            </a:r>
            <a:endParaRPr kumimoji="1" lang="zh-TW" altLang="en-US" sz="2000" i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94385DB-E041-9E42-B10A-F133F49EA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3073286"/>
            <a:ext cx="7302500" cy="1869676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1997AAE-F249-054A-9745-38A86FBF72FF}"/>
              </a:ext>
            </a:extLst>
          </p:cNvPr>
          <p:cNvCxnSpPr>
            <a:cxnSpLocks/>
          </p:cNvCxnSpPr>
          <p:nvPr/>
        </p:nvCxnSpPr>
        <p:spPr>
          <a:xfrm>
            <a:off x="1257437" y="2977580"/>
            <a:ext cx="96771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987C8FF2-83AD-CB4A-B7FC-919D21038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63" y="5141777"/>
            <a:ext cx="9436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2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65A62-9147-4C48-B80A-FC06ACFC5180}"/>
              </a:ext>
            </a:extLst>
          </p:cNvPr>
          <p:cNvSpPr txBox="1"/>
          <p:nvPr/>
        </p:nvSpPr>
        <p:spPr>
          <a:xfrm>
            <a:off x="500544" y="1720674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000" dirty="0"/>
              <a:t>General network structure:(VRS)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C645E7-C8D9-B349-A7CC-231C35467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92" y="2803274"/>
            <a:ext cx="8268798" cy="9603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D3A773-1F0C-FF48-B5AA-86E1A63351E4}"/>
              </a:ext>
            </a:extLst>
          </p:cNvPr>
          <p:cNvSpPr/>
          <p:nvPr/>
        </p:nvSpPr>
        <p:spPr>
          <a:xfrm>
            <a:off x="500544" y="3138522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The loss for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in process </a:t>
            </a:r>
            <a:r>
              <a:rPr lang="en" altLang="zh-TW" i="1" dirty="0">
                <a:latin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</a:rPr>
              <a:t> is</a:t>
            </a:r>
            <a:endParaRPr lang="en" altLang="zh-TW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D60BBE-C8F7-4C44-A24E-F4779EF6009A}"/>
              </a:ext>
            </a:extLst>
          </p:cNvPr>
          <p:cNvSpPr/>
          <p:nvPr/>
        </p:nvSpPr>
        <p:spPr>
          <a:xfrm>
            <a:off x="500544" y="4029526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</a:rPr>
              <a:t>The system loss for DMU </a:t>
            </a:r>
            <a:r>
              <a:rPr lang="en" altLang="zh-TW" dirty="0">
                <a:latin typeface="Times New Roman,Italic" pitchFamily="2" charset="0"/>
              </a:rPr>
              <a:t>j </a:t>
            </a:r>
            <a:r>
              <a:rPr lang="en" altLang="zh-TW" dirty="0">
                <a:latin typeface="Times New Roman" panose="02020603050405020304" pitchFamily="18" charset="0"/>
              </a:rPr>
              <a:t>is </a:t>
            </a:r>
            <a:endParaRPr lang="en" altLang="zh-TW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ADF3F59-5259-A242-AF2D-20E2DD66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92" y="3776098"/>
            <a:ext cx="4178300" cy="8128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C9D2948-225D-6845-9C7E-0C88ED21B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92" y="4823516"/>
            <a:ext cx="1828800" cy="7493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8F996C8-DC78-6645-AAC2-B5FA6EC1D3C1}"/>
              </a:ext>
            </a:extLst>
          </p:cNvPr>
          <p:cNvSpPr/>
          <p:nvPr/>
        </p:nvSpPr>
        <p:spPr>
          <a:xfrm>
            <a:off x="7856434" y="2696862"/>
            <a:ext cx="1120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1100" dirty="0">
                <a:solidFill>
                  <a:schemeClr val="accent2"/>
                </a:solidFill>
                <a:latin typeface="Times New Roman" panose="02020603050405020304" pitchFamily="18" charset="0"/>
              </a:rPr>
              <a:t>external outputs </a:t>
            </a:r>
            <a:endParaRPr lang="en" altLang="zh-TW" sz="1100" dirty="0">
              <a:solidFill>
                <a:schemeClr val="accent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B0F1C2D-6F3D-B74E-B4A5-3E458532C87B}"/>
              </a:ext>
            </a:extLst>
          </p:cNvPr>
          <p:cNvSpPr/>
          <p:nvPr/>
        </p:nvSpPr>
        <p:spPr>
          <a:xfrm>
            <a:off x="4529979" y="2705921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1200" dirty="0">
                <a:solidFill>
                  <a:schemeClr val="accent2"/>
                </a:solidFill>
                <a:latin typeface="Times New Roman" panose="02020603050405020304" pitchFamily="18" charset="0"/>
              </a:rPr>
              <a:t>external inputs </a:t>
            </a:r>
            <a:endParaRPr lang="en" altLang="zh-TW" sz="1200" dirty="0">
              <a:solidFill>
                <a:schemeClr val="accent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098AD0-B9E9-DC49-B887-B5BD2EBCCD07}"/>
              </a:ext>
            </a:extLst>
          </p:cNvPr>
          <p:cNvSpPr/>
          <p:nvPr/>
        </p:nvSpPr>
        <p:spPr>
          <a:xfrm>
            <a:off x="5352236" y="2251241"/>
            <a:ext cx="29370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100" dirty="0">
                <a:solidFill>
                  <a:schemeClr val="accent1"/>
                </a:solidFill>
                <a:latin typeface="Times New Roman" panose="02020603050405020304" pitchFamily="18" charset="0"/>
              </a:rPr>
              <a:t>intermediate outputs from </a:t>
            </a:r>
            <a:r>
              <a:rPr lang="en" altLang="zh-TW" sz="1100" dirty="0">
                <a:solidFill>
                  <a:schemeClr val="accent1"/>
                </a:solidFill>
              </a:rPr>
              <a:t>process d' to process d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DA23667-2812-8B49-AB0C-DD3EE1BAA544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6820747" y="2512851"/>
            <a:ext cx="0" cy="393126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2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65A62-9147-4C48-B80A-FC06ACFC5180}"/>
              </a:ext>
            </a:extLst>
          </p:cNvPr>
          <p:cNvSpPr txBox="1"/>
          <p:nvPr/>
        </p:nvSpPr>
        <p:spPr>
          <a:xfrm>
            <a:off x="500544" y="1720674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000" dirty="0"/>
              <a:t>General network structure:(VRS) 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E15B54A-D064-ED45-A61F-1566476C7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2353330"/>
            <a:ext cx="3893841" cy="3378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5E532B1-2C7D-7543-A454-9F2BD21A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90" y="2353330"/>
            <a:ext cx="7264410" cy="3378100"/>
          </a:xfrm>
          <a:prstGeom prst="rect">
            <a:avLst/>
          </a:prstGeom>
        </p:spPr>
      </p:pic>
      <p:sp>
        <p:nvSpPr>
          <p:cNvPr id="9" name="等於 8">
            <a:extLst>
              <a:ext uri="{FF2B5EF4-FFF2-40B4-BE49-F238E27FC236}">
                <a16:creationId xmlns:a16="http://schemas.microsoft.com/office/drawing/2014/main" id="{F323F4F5-29A8-2E46-B79C-92810B69A167}"/>
              </a:ext>
            </a:extLst>
          </p:cNvPr>
          <p:cNvSpPr/>
          <p:nvPr/>
        </p:nvSpPr>
        <p:spPr>
          <a:xfrm>
            <a:off x="4353644" y="3668940"/>
            <a:ext cx="307343" cy="472831"/>
          </a:xfrm>
          <a:prstGeom prst="mathEqual">
            <a:avLst>
              <a:gd name="adj1" fmla="val 4602"/>
              <a:gd name="adj2" fmla="val 159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2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65A62-9147-4C48-B80A-FC06ACFC5180}"/>
              </a:ext>
            </a:extLst>
          </p:cNvPr>
          <p:cNvSpPr txBox="1"/>
          <p:nvPr/>
        </p:nvSpPr>
        <p:spPr>
          <a:xfrm>
            <a:off x="500544" y="1720674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000" dirty="0"/>
              <a:t>General network structure:(VRS) 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E15B54A-D064-ED45-A61F-1566476C7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4" y="2353330"/>
            <a:ext cx="3893841" cy="3378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89E768-D1E6-CE47-BA30-F8B2E9330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113" y="2814897"/>
            <a:ext cx="7568630" cy="24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0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65A62-9147-4C48-B80A-FC06ACFC5180}"/>
              </a:ext>
            </a:extLst>
          </p:cNvPr>
          <p:cNvSpPr txBox="1"/>
          <p:nvPr/>
        </p:nvSpPr>
        <p:spPr>
          <a:xfrm>
            <a:off x="500544" y="1720674"/>
            <a:ext cx="383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000" dirty="0"/>
              <a:t>General network structure:(hybrid)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6E1D39-C0AE-4445-ABEB-ECDE3D00E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28" y="2773017"/>
            <a:ext cx="10347633" cy="19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B61F7B-BCB5-6B47-80AC-8F6BDDBB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ED6828-1CF0-5542-88C0-5E2BC2D2F9EF}"/>
              </a:ext>
            </a:extLst>
          </p:cNvPr>
          <p:cNvSpPr txBox="1"/>
          <p:nvPr/>
        </p:nvSpPr>
        <p:spPr>
          <a:xfrm>
            <a:off x="3573902" y="2031021"/>
            <a:ext cx="7335382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現行問題</a:t>
            </a:r>
            <a:endParaRPr kumimoji="1" lang="en-US" altLang="zh-TW" sz="24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Scale efficiency in two-stage network DEA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Efficiency decomposition of the network DEA in variable returns to scale: an additive dissection in losses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Revised model</a:t>
            </a:r>
          </a:p>
        </p:txBody>
      </p:sp>
    </p:spTree>
    <p:extLst>
      <p:ext uri="{BB962C8B-B14F-4D97-AF65-F5344CB8AC3E}">
        <p14:creationId xmlns:p14="http://schemas.microsoft.com/office/powerpoint/2010/main" val="159523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4" y="527800"/>
            <a:ext cx="829740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000" b="1" dirty="0"/>
              <a:t>Efficiency decomposition of the network DEA in variable returns to scale: an additive dissection in losses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65A62-9147-4C48-B80A-FC06ACFC5180}"/>
              </a:ext>
            </a:extLst>
          </p:cNvPr>
          <p:cNvSpPr txBox="1"/>
          <p:nvPr/>
        </p:nvSpPr>
        <p:spPr>
          <a:xfrm>
            <a:off x="500544" y="1720674"/>
            <a:ext cx="383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000" dirty="0"/>
              <a:t>General network structure:(hybrid)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0EAA6CF-FAAC-D347-BAC5-533E2C4A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3" y="2352996"/>
            <a:ext cx="4349140" cy="37591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B7211E-C164-EF4D-85A0-1925ABFB1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46" y="2351998"/>
            <a:ext cx="7511954" cy="37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B61F7B-BCB5-6B47-80AC-8F6BDDBB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ED6828-1CF0-5542-88C0-5E2BC2D2F9EF}"/>
              </a:ext>
            </a:extLst>
          </p:cNvPr>
          <p:cNvSpPr txBox="1"/>
          <p:nvPr/>
        </p:nvSpPr>
        <p:spPr>
          <a:xfrm>
            <a:off x="3573902" y="2031021"/>
            <a:ext cx="7335382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+mn-ea"/>
              </a:rPr>
              <a:t>現行問題</a:t>
            </a:r>
            <a:endParaRPr kumimoji="1" lang="en-US" altLang="zh-TW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Scale efficiency in two-stage network DEA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Efficiency decomposition of the network DEA in variable returns to scale: an additive dissection in losses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b="1" dirty="0">
                <a:solidFill>
                  <a:schemeClr val="accent1">
                    <a:lumMod val="50000"/>
                  </a:schemeClr>
                </a:solidFill>
              </a:rPr>
              <a:t>Revised model</a:t>
            </a:r>
          </a:p>
        </p:txBody>
      </p:sp>
    </p:spTree>
    <p:extLst>
      <p:ext uri="{BB962C8B-B14F-4D97-AF65-F5344CB8AC3E}">
        <p14:creationId xmlns:p14="http://schemas.microsoft.com/office/powerpoint/2010/main" val="1040470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3590954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92C81E49-884D-F648-B25C-D26F9C91D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52" y="3481190"/>
            <a:ext cx="7264410" cy="3378100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ADE8D0E4-EDB2-7442-828E-6EB499D1662B}"/>
              </a:ext>
            </a:extLst>
          </p:cNvPr>
          <p:cNvGrpSpPr/>
          <p:nvPr/>
        </p:nvGrpSpPr>
        <p:grpSpPr>
          <a:xfrm>
            <a:off x="4104861" y="-2482154"/>
            <a:ext cx="8192602" cy="2409915"/>
            <a:chOff x="1987299" y="7175356"/>
            <a:chExt cx="8192602" cy="240991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1D77C76-FDBF-CD44-9A7A-A39437A008D1}"/>
                </a:ext>
              </a:extLst>
            </p:cNvPr>
            <p:cNvSpPr/>
            <p:nvPr/>
          </p:nvSpPr>
          <p:spPr>
            <a:xfrm>
              <a:off x="3098690" y="7175356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FE7FC2-DEC7-8C4B-B003-2FB71383F516}"/>
                </a:ext>
              </a:extLst>
            </p:cNvPr>
            <p:cNvSpPr/>
            <p:nvPr/>
          </p:nvSpPr>
          <p:spPr>
            <a:xfrm>
              <a:off x="7065629" y="7411660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58479CD-392F-3446-B7A8-E5EFE4622D47}"/>
                </a:ext>
              </a:extLst>
            </p:cNvPr>
            <p:cNvSpPr/>
            <p:nvPr/>
          </p:nvSpPr>
          <p:spPr>
            <a:xfrm>
              <a:off x="3745552" y="7411660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D031D633-DCEF-E24B-8CAE-03176DAB9240}"/>
                    </a:ext>
                  </a:extLst>
                </p:cNvPr>
                <p:cNvSpPr/>
                <p:nvPr/>
              </p:nvSpPr>
              <p:spPr>
                <a:xfrm>
                  <a:off x="1987299" y="7473228"/>
                  <a:ext cx="548547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D031D633-DCEF-E24B-8CAE-03176DAB92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7473228"/>
                  <a:ext cx="548547" cy="4531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759B868-5400-244F-84C2-D79823C3E27D}"/>
                    </a:ext>
                  </a:extLst>
                </p:cNvPr>
                <p:cNvSpPr/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30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759B868-5400-244F-84C2-D79823C3E2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EBFE9E9-E0F2-164D-8922-43CFD4A7F1EF}"/>
                    </a:ext>
                  </a:extLst>
                </p:cNvPr>
                <p:cNvSpPr/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E77452F7-10DE-6545-8E53-24465ED5E21F}"/>
                    </a:ext>
                  </a:extLst>
                </p:cNvPr>
                <p:cNvSpPr/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3F484F18-9306-4C47-9C48-26C39A954CDC}"/>
                    </a:ext>
                  </a:extLst>
                </p:cNvPr>
                <p:cNvSpPr/>
                <p:nvPr/>
              </p:nvSpPr>
              <p:spPr>
                <a:xfrm>
                  <a:off x="9644178" y="7473228"/>
                  <a:ext cx="535723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3F484F18-9306-4C47-9C48-26C39A954C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7473228"/>
                  <a:ext cx="535723" cy="45313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BB16435C-A24B-5E43-8547-F52F4F7D8359}"/>
                    </a:ext>
                  </a:extLst>
                </p:cNvPr>
                <p:cNvSpPr/>
                <p:nvPr/>
              </p:nvSpPr>
              <p:spPr>
                <a:xfrm>
                  <a:off x="9644178" y="8827091"/>
                  <a:ext cx="535723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BB16435C-A24B-5E43-8547-F52F4F7D83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8827091"/>
                  <a:ext cx="535723" cy="45313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D984EFA4-BFA7-6F49-AD27-CB8E21A46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4">
              <a:extLst>
                <a:ext uri="{FF2B5EF4-FFF2-40B4-BE49-F238E27FC236}">
                  <a16:creationId xmlns:a16="http://schemas.microsoft.com/office/drawing/2014/main" id="{AF9C0FC3-2D80-904E-A057-89011558285D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5">
              <a:extLst>
                <a:ext uri="{FF2B5EF4-FFF2-40B4-BE49-F238E27FC236}">
                  <a16:creationId xmlns:a16="http://schemas.microsoft.com/office/drawing/2014/main" id="{35AB6841-31EA-A04D-BDF5-1EA07A9FB4D7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6">
              <a:extLst>
                <a:ext uri="{FF2B5EF4-FFF2-40B4-BE49-F238E27FC236}">
                  <a16:creationId xmlns:a16="http://schemas.microsoft.com/office/drawing/2014/main" id="{CDE42A0F-ECE2-8240-BFCE-61745A099C87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7">
              <a:extLst>
                <a:ext uri="{FF2B5EF4-FFF2-40B4-BE49-F238E27FC236}">
                  <a16:creationId xmlns:a16="http://schemas.microsoft.com/office/drawing/2014/main" id="{FD8C088C-DBA4-B846-8152-9FCB54ED18C7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57934" y="7934881"/>
              <a:ext cx="6544" cy="85858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8">
              <a:extLst>
                <a:ext uri="{FF2B5EF4-FFF2-40B4-BE49-F238E27FC236}">
                  <a16:creationId xmlns:a16="http://schemas.microsoft.com/office/drawing/2014/main" id="{8F9632FF-4E98-8145-BDFE-1F7A0020BF94}"/>
                </a:ext>
              </a:extLst>
            </p:cNvPr>
            <p:cNvCxnSpPr>
              <a:cxnSpLocks/>
            </p:cNvCxnSpPr>
            <p:nvPr/>
          </p:nvCxnSpPr>
          <p:spPr>
            <a:xfrm>
              <a:off x="6318050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44">
              <a:extLst>
                <a:ext uri="{FF2B5EF4-FFF2-40B4-BE49-F238E27FC236}">
                  <a16:creationId xmlns:a16="http://schemas.microsoft.com/office/drawing/2014/main" id="{DE92977D-C419-BA4A-A91B-CF69765AEABC}"/>
                </a:ext>
              </a:extLst>
            </p:cNvPr>
            <p:cNvCxnSpPr>
              <a:cxnSpLocks/>
            </p:cNvCxnSpPr>
            <p:nvPr/>
          </p:nvCxnSpPr>
          <p:spPr>
            <a:xfrm>
              <a:off x="5170315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373B2DB-4CDB-9846-8858-64D4E7FCBEFA}"/>
                </a:ext>
              </a:extLst>
            </p:cNvPr>
            <p:cNvSpPr/>
            <p:nvPr/>
          </p:nvSpPr>
          <p:spPr>
            <a:xfrm>
              <a:off x="3745552" y="8831845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A3F493B4-0CFB-2E4B-9CEE-9DE08CC6D2FF}"/>
                    </a:ext>
                  </a:extLst>
                </p:cNvPr>
                <p:cNvSpPr/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線單箭頭接點 40">
              <a:extLst>
                <a:ext uri="{FF2B5EF4-FFF2-40B4-BE49-F238E27FC236}">
                  <a16:creationId xmlns:a16="http://schemas.microsoft.com/office/drawing/2014/main" id="{ABB61FDC-7F22-1E4E-88CA-3AC46D2BA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494" y="7786594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1">
              <a:extLst>
                <a:ext uri="{FF2B5EF4-FFF2-40B4-BE49-F238E27FC236}">
                  <a16:creationId xmlns:a16="http://schemas.microsoft.com/office/drawing/2014/main" id="{29C6A255-0C78-D243-9890-E867D8669067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5170315" y="7673270"/>
              <a:ext cx="1793921" cy="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EF1188A-F983-0E44-8D95-02A4052A0AF3}"/>
                    </a:ext>
                  </a:extLst>
                </p:cNvPr>
                <p:cNvSpPr/>
                <p:nvPr/>
              </p:nvSpPr>
              <p:spPr>
                <a:xfrm>
                  <a:off x="1987299" y="8827091"/>
                  <a:ext cx="548547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EF1188A-F983-0E44-8D95-02A4052A0A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8827091"/>
                  <a:ext cx="548547" cy="45313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F749E8AC-9903-9448-BA4F-BC5983A3D380}"/>
                    </a:ext>
                  </a:extLst>
                </p:cNvPr>
                <p:cNvSpPr/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30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F749E8AC-9903-9448-BA4F-BC5983A3D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D8633315-1CB1-0A4E-96F9-BB4BD8B1BDF3}"/>
                    </a:ext>
                  </a:extLst>
                </p:cNvPr>
                <p:cNvSpPr/>
                <p:nvPr/>
              </p:nvSpPr>
              <p:spPr>
                <a:xfrm>
                  <a:off x="4445356" y="8132808"/>
                  <a:ext cx="54322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D8633315-1CB1-0A4E-96F9-BB4BD8B1BD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356" y="8132808"/>
                  <a:ext cx="543226" cy="33784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29255C83-3BDF-5949-A1F8-39B673335C38}"/>
                    </a:ext>
                  </a:extLst>
                </p:cNvPr>
                <p:cNvSpPr/>
                <p:nvPr/>
              </p:nvSpPr>
              <p:spPr>
                <a:xfrm>
                  <a:off x="5787139" y="7708332"/>
                  <a:ext cx="54322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29255C83-3BDF-5949-A1F8-39B673335C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7139" y="7708332"/>
                  <a:ext cx="543226" cy="33784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084722D7-D76A-F44E-B945-44A76C229965}"/>
                    </a:ext>
                  </a:extLst>
                </p:cNvPr>
                <p:cNvSpPr/>
                <p:nvPr/>
              </p:nvSpPr>
              <p:spPr>
                <a:xfrm>
                  <a:off x="5787139" y="8886507"/>
                  <a:ext cx="54758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084722D7-D76A-F44E-B945-44A76C2299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7139" y="8886507"/>
                  <a:ext cx="547586" cy="33784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EB5580BB-8E73-F343-9087-792857EA754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16244" y="1283827"/>
            <a:ext cx="6596373" cy="19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3590954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model</a:t>
            </a:r>
            <a:endParaRPr lang="en-US" altLang="zh-TW" b="1" dirty="0">
              <a:latin typeface="+mn-ea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0EC245-09D9-604A-A067-DC95E892B5C6}"/>
              </a:ext>
            </a:extLst>
          </p:cNvPr>
          <p:cNvGrpSpPr/>
          <p:nvPr/>
        </p:nvGrpSpPr>
        <p:grpSpPr>
          <a:xfrm>
            <a:off x="2070626" y="3483954"/>
            <a:ext cx="9929507" cy="3037972"/>
            <a:chOff x="3720000" y="3725291"/>
            <a:chExt cx="9929507" cy="303797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1191352" cy="940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</m:oMath>
                    </m:oMathPara>
                  </a14:m>
                  <a:endParaRPr lang="en-US" altLang="zh-TW" sz="24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4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1191352" cy="940770"/>
                </a:xfrm>
                <a:prstGeom prst="rect">
                  <a:avLst/>
                </a:prstGeom>
                <a:blipFill>
                  <a:blip r:embed="rId2"/>
                  <a:stretch>
                    <a:fillRect l="-1064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2396938" cy="6801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  <m:sup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  <m:sup>
                            <m: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2396938" cy="68012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4592284" y="4549092"/>
                  <a:ext cx="9057223" cy="7378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p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i="1" dirty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  <m:sup>
                                    <m: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en-US" altLang="zh-TW" sz="2400" i="1" dirty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284" y="4549092"/>
                  <a:ext cx="9057223" cy="737894"/>
                </a:xfrm>
                <a:prstGeom prst="rect">
                  <a:avLst/>
                </a:prstGeom>
                <a:blipFill>
                  <a:blip r:embed="rId4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4613304" y="5099502"/>
                  <a:ext cx="7131696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099502"/>
                  <a:ext cx="7131696" cy="657296"/>
                </a:xfrm>
                <a:prstGeom prst="rect">
                  <a:avLst/>
                </a:prstGeom>
                <a:blipFill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4602733" y="5608229"/>
                  <a:ext cx="8931996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b="0" i="0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608229"/>
                  <a:ext cx="8931996" cy="657296"/>
                </a:xfrm>
                <a:prstGeom prst="rect">
                  <a:avLst/>
                </a:prstGeom>
                <a:blipFill>
                  <a:blip r:embed="rId6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4613243" y="6116932"/>
                  <a:ext cx="319305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116932"/>
                  <a:ext cx="3193054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/>
              <p:nvPr/>
            </p:nvSpPr>
            <p:spPr>
              <a:xfrm>
                <a:off x="-31465" y="4429878"/>
                <a:ext cx="2643672" cy="879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的權重</a:t>
                </a:r>
                <a:endParaRPr lang="en-US" altLang="zh-TW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65" y="4429878"/>
                <a:ext cx="2643672" cy="879151"/>
              </a:xfrm>
              <a:prstGeom prst="rect">
                <a:avLst/>
              </a:prstGeom>
              <a:blipFill>
                <a:blip r:embed="rId9"/>
                <a:stretch>
                  <a:fillRect r="-1435" b="-8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/>
              <p:nvPr/>
            </p:nvSpPr>
            <p:spPr>
              <a:xfrm>
                <a:off x="231491" y="5344336"/>
                <a:ext cx="2117759" cy="923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i="0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i="0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0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b="0" i="0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dirty="0">
                    <a:latin typeface="Cambria Math" panose="02040503050406030204" pitchFamily="18" charset="0"/>
                  </a:rPr>
                  <a:t>Multiplier variables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91" y="5344336"/>
                <a:ext cx="2117759" cy="923266"/>
              </a:xfrm>
              <a:prstGeom prst="rect">
                <a:avLst/>
              </a:prstGeom>
              <a:blipFill>
                <a:blip r:embed="rId12"/>
                <a:stretch>
                  <a:fillRect l="-2395" r="-2395"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3D0241A-B431-B54A-84C2-CDD8CD9E3202}"/>
                  </a:ext>
                </a:extLst>
              </p:cNvPr>
              <p:cNvSpPr/>
              <p:nvPr/>
            </p:nvSpPr>
            <p:spPr>
              <a:xfrm>
                <a:off x="2942910" y="3471341"/>
                <a:ext cx="3605218" cy="484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sz="24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sSubSup>
                        <m:sSub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  <m:sup>
                          <m:r>
                            <a:rPr lang="en-US" altLang="zh-TW" sz="2400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sz="24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TW" sz="2400" i="1" baseline="-25000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zh-TW" sz="2400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altLang="zh-TW" sz="2400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altLang="zh-TW" sz="2400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3D0241A-B431-B54A-84C2-CDD8CD9E3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10" y="3471341"/>
                <a:ext cx="3605218" cy="484172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9DAF22EE-2F69-DA41-A447-42B1B0BD1F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6244" y="1283827"/>
            <a:ext cx="6596373" cy="196053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B9636AD-EB26-244F-B6DE-1BD0259260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78" y="208091"/>
            <a:ext cx="6100541" cy="28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4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D26575-3CF1-4741-8861-1CFDD60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13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535173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600" dirty="0">
                    <a:solidFill>
                      <a:prstClr val="black"/>
                    </a:solidFill>
                  </a:rPr>
                  <a:t>Premiums ceded to reinsurers</a:t>
                </a:r>
                <a:endParaRPr lang="en-US" altLang="zh-TW" sz="1600" baseline="-250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16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blipFill>
                <a:blip r:embed="rId2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389" b="-10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Direct insurance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blipFill>
                <a:blip r:embed="rId4"/>
                <a:stretch>
                  <a:fillRect r="-2667"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12" b="-35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群組 53">
            <a:extLst>
              <a:ext uri="{FF2B5EF4-FFF2-40B4-BE49-F238E27FC236}">
                <a16:creationId xmlns:a16="http://schemas.microsoft.com/office/drawing/2014/main" id="{22963657-8BFB-4AFE-AC37-D31E5449D479}"/>
              </a:ext>
            </a:extLst>
          </p:cNvPr>
          <p:cNvGrpSpPr/>
          <p:nvPr/>
        </p:nvGrpSpPr>
        <p:grpSpPr>
          <a:xfrm>
            <a:off x="1883680" y="7344791"/>
            <a:ext cx="8218251" cy="2409915"/>
            <a:chOff x="1883680" y="3918429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2995071" y="3918429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6962010" y="4154733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641933" y="4154733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3485" y="4637200"/>
              <a:ext cx="1380496" cy="86096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71A4AE5A-9D3F-4191-81B5-F554583A1E4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641933" y="5574918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875" y="4529667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/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9CCD684-8A43-464A-84A7-9B1FA6A1D4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1200" y="3935592"/>
            <a:ext cx="8229600" cy="24384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7E8FBE06-1B20-3A45-A2DB-FF344E3AD521}"/>
              </a:ext>
            </a:extLst>
          </p:cNvPr>
          <p:cNvSpPr txBox="1"/>
          <p:nvPr/>
        </p:nvSpPr>
        <p:spPr>
          <a:xfrm>
            <a:off x="6106651" y="1021987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A5175A-A265-9C4A-93CE-58771F4C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DE2FA3-9CCC-A542-87C9-6934EA57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831" y="2261388"/>
            <a:ext cx="6381598" cy="452200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E1C4D6-8A4D-CF49-9EC5-C6EA09AB887C}"/>
              </a:ext>
            </a:extLst>
          </p:cNvPr>
          <p:cNvSpPr txBox="1"/>
          <p:nvPr/>
        </p:nvSpPr>
        <p:spPr>
          <a:xfrm>
            <a:off x="1838739" y="11131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262ACA-CD35-7B40-9F62-EF3D35E6CEDD}"/>
              </a:ext>
            </a:extLst>
          </p:cNvPr>
          <p:cNvSpPr txBox="1"/>
          <p:nvPr/>
        </p:nvSpPr>
        <p:spPr>
          <a:xfrm>
            <a:off x="607698" y="6515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/>
              <a:t>現行問題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CE26763-094A-0043-A640-C0848CF1DC8A}"/>
              </a:ext>
            </a:extLst>
          </p:cNvPr>
          <p:cNvSpPr txBox="1"/>
          <p:nvPr/>
        </p:nvSpPr>
        <p:spPr>
          <a:xfrm>
            <a:off x="607698" y="1134771"/>
            <a:ext cx="409560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Property of DEA:</a:t>
            </a:r>
          </a:p>
          <a:p>
            <a:r>
              <a:rPr kumimoji="1" lang="en-US" altLang="zh-TW" dirty="0"/>
              <a:t>Technical efficiency </a:t>
            </a:r>
            <a:r>
              <a:rPr kumimoji="1" lang="zh-TW" altLang="en-US" sz="2800" b="1" dirty="0">
                <a:solidFill>
                  <a:schemeClr val="accent1"/>
                </a:solidFill>
              </a:rPr>
              <a:t>≥</a:t>
            </a:r>
            <a:r>
              <a:rPr kumimoji="1" lang="zh-TW" altLang="en-US" dirty="0"/>
              <a:t>  </a:t>
            </a:r>
            <a:r>
              <a:rPr kumimoji="1" lang="en-US" altLang="zh-TW" dirty="0"/>
              <a:t>Overall efficiency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64B759-2334-2B4E-9EA6-A8FADD7F26EF}"/>
              </a:ext>
            </a:extLst>
          </p:cNvPr>
          <p:cNvGrpSpPr/>
          <p:nvPr/>
        </p:nvGrpSpPr>
        <p:grpSpPr>
          <a:xfrm>
            <a:off x="5952488" y="1208397"/>
            <a:ext cx="5631814" cy="2055784"/>
            <a:chOff x="3720000" y="3725291"/>
            <a:chExt cx="5674292" cy="3019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587247C-C477-1743-8182-9CE4D7724012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2007088" cy="6580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en-US" altLang="zh-TW" sz="16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16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587247C-C477-1743-8182-9CE4D77240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2007088" cy="658001"/>
                </a:xfrm>
                <a:prstGeom prst="rect">
                  <a:avLst/>
                </a:prstGeom>
                <a:blipFill>
                  <a:blip r:embed="rId3"/>
                  <a:stretch>
                    <a:fillRect b="-5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3D1C009-4A98-424F-803F-59C0404E2937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17508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3D1C009-4A98-424F-803F-59C0404E29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175080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3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3FA1003-A2C3-C74C-BCDF-F5CADBD4490E}"/>
                    </a:ext>
                  </a:extLst>
                </p:cNvPr>
                <p:cNvSpPr/>
                <p:nvPr/>
              </p:nvSpPr>
              <p:spPr>
                <a:xfrm>
                  <a:off x="4606607" y="4441178"/>
                  <a:ext cx="43273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3FA1003-A2C3-C74C-BCDF-F5CADBD44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6607" y="4441178"/>
                  <a:ext cx="4327338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461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1ED04E91-4649-EB4D-95E2-017595C88111}"/>
                    </a:ext>
                  </a:extLst>
                </p:cNvPr>
                <p:cNvSpPr/>
                <p:nvPr/>
              </p:nvSpPr>
              <p:spPr>
                <a:xfrm>
                  <a:off x="4613304" y="4909399"/>
                  <a:ext cx="47809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1ED04E91-4649-EB4D-95E2-017595C88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4909399"/>
                  <a:ext cx="478098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461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27381E3-1622-8E48-9562-4F92E3982108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38061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27381E3-1622-8E48-9562-4F92E3982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380617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461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04BCE51-CED5-D14A-96CF-64C869CB87D1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457420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04BCE51-CED5-D14A-96CF-64C869CB87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4574201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461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414BF8F0-8E3F-9248-BDFE-59113FF22B62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21880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414BF8F0-8E3F-9248-BDFE-59113FF22B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2188098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3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88FEA3-54A7-BB4D-AA9E-680160CC7D16}"/>
              </a:ext>
            </a:extLst>
          </p:cNvPr>
          <p:cNvSpPr txBox="1"/>
          <p:nvPr/>
        </p:nvSpPr>
        <p:spPr>
          <a:xfrm>
            <a:off x="5952488" y="8823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8DDC924-1D34-174C-A96D-EDB53B8250FD}"/>
              </a:ext>
            </a:extLst>
          </p:cNvPr>
          <p:cNvGrpSpPr/>
          <p:nvPr/>
        </p:nvGrpSpPr>
        <p:grpSpPr>
          <a:xfrm>
            <a:off x="5952488" y="4327144"/>
            <a:ext cx="6904863" cy="2055783"/>
            <a:chOff x="3720000" y="3725291"/>
            <a:chExt cx="7012597" cy="3019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42A1BC-2597-DB4D-80AD-C8DC941561E6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2479400" cy="966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b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altLang="zh-TW" sz="1600" b="1" i="1" baseline="-250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TW" sz="1600" b="1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16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42A1BC-2597-DB4D-80AD-C8DC94156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2479400" cy="966582"/>
                </a:xfrm>
                <a:prstGeom prst="rect">
                  <a:avLst/>
                </a:prstGeom>
                <a:blipFill>
                  <a:blip r:embed="rId10"/>
                  <a:stretch>
                    <a:fillRect l="-1036" b="-943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19EE82C-9600-5A46-A56E-E8D509E02CE4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17508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19EE82C-9600-5A46-A56E-E8D509E02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175080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0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72B090-723F-924C-9849-735F96FB55B7}"/>
                    </a:ext>
                  </a:extLst>
                </p:cNvPr>
                <p:cNvSpPr/>
                <p:nvPr/>
              </p:nvSpPr>
              <p:spPr>
                <a:xfrm>
                  <a:off x="4585587" y="4483218"/>
                  <a:ext cx="4853760" cy="6781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en-US" altLang="zh-TW" sz="1600" b="1" i="1" baseline="-2500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TW" sz="16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A72B090-723F-924C-9849-735F96FB5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587" y="4483218"/>
                  <a:ext cx="4853760" cy="678171"/>
                </a:xfrm>
                <a:prstGeom prst="rect">
                  <a:avLst/>
                </a:prstGeom>
                <a:blipFill>
                  <a:blip r:embed="rId1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E5426F14-F665-DA42-AD28-AE5499E1C1D8}"/>
                    </a:ext>
                  </a:extLst>
                </p:cNvPr>
                <p:cNvSpPr/>
                <p:nvPr/>
              </p:nvSpPr>
              <p:spPr>
                <a:xfrm>
                  <a:off x="4592284" y="4940929"/>
                  <a:ext cx="5395499" cy="7493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b="1" i="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en-US" altLang="zh-TW" sz="1600" b="1" i="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TW" sz="1600" b="1" i="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E5426F14-F665-DA42-AD28-AE5499E1C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284" y="4940929"/>
                  <a:ext cx="5395499" cy="74937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DFEFC89-4319-9F47-B385-5BA4CCE3C677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4908852" cy="7493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b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TW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DFEFC89-4319-9F47-B385-5BA4CCE3C6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4908852" cy="74937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8594145B-70A3-B343-AB46-D459D7E542A2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6129864" cy="7493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600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𝐮𝟎</m:t>
                            </m:r>
                          </m:e>
                        </m:d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1600" b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16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TW" sz="1600" b="1" i="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1600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8594145B-70A3-B343-AB46-D459D7E542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6129864" cy="74937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0BC00C6-F7C7-3F4F-BA57-06A7061FE7E5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21880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0BC00C6-F7C7-3F4F-BA57-06A7061FE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2188098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3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47EEAD0-73F9-0D44-868D-0B71A8305295}"/>
              </a:ext>
            </a:extLst>
          </p:cNvPr>
          <p:cNvSpPr txBox="1"/>
          <p:nvPr/>
        </p:nvSpPr>
        <p:spPr>
          <a:xfrm>
            <a:off x="5952488" y="395781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63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A5175A-A265-9C4A-93CE-58771F4C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CE1C4D6-8A4D-CF49-9EC5-C6EA09AB887C}"/>
              </a:ext>
            </a:extLst>
          </p:cNvPr>
          <p:cNvSpPr txBox="1"/>
          <p:nvPr/>
        </p:nvSpPr>
        <p:spPr>
          <a:xfrm>
            <a:off x="1838739" y="11131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262ACA-CD35-7B40-9F62-EF3D35E6CEDD}"/>
              </a:ext>
            </a:extLst>
          </p:cNvPr>
          <p:cNvSpPr txBox="1"/>
          <p:nvPr/>
        </p:nvSpPr>
        <p:spPr>
          <a:xfrm>
            <a:off x="607698" y="6515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/>
              <a:t>現行問題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CE26763-094A-0043-A640-C0848CF1DC8A}"/>
              </a:ext>
            </a:extLst>
          </p:cNvPr>
          <p:cNvSpPr txBox="1"/>
          <p:nvPr/>
        </p:nvSpPr>
        <p:spPr>
          <a:xfrm>
            <a:off x="2113239" y="420685"/>
            <a:ext cx="3663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/>
              <a:t>Property of DEA:</a:t>
            </a:r>
          </a:p>
          <a:p>
            <a:r>
              <a:rPr kumimoji="1" lang="en-US" altLang="zh-TW" sz="1600" dirty="0"/>
              <a:t>Technical efficiency </a:t>
            </a:r>
            <a:r>
              <a:rPr kumimoji="1" lang="zh-TW" altLang="en-US" sz="2400" b="1" dirty="0">
                <a:solidFill>
                  <a:schemeClr val="accent1"/>
                </a:solidFill>
              </a:rPr>
              <a:t>≥</a:t>
            </a:r>
            <a:r>
              <a:rPr kumimoji="1" lang="zh-TW" altLang="en-US" sz="1600" dirty="0"/>
              <a:t>  </a:t>
            </a:r>
            <a:r>
              <a:rPr kumimoji="1" lang="en-US" altLang="zh-TW" sz="1600" dirty="0"/>
              <a:t>Overall efficiency</a:t>
            </a:r>
            <a:endParaRPr kumimoji="1"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88FEA3-54A7-BB4D-AA9E-680160CC7D16}"/>
              </a:ext>
            </a:extLst>
          </p:cNvPr>
          <p:cNvSpPr txBox="1"/>
          <p:nvPr/>
        </p:nvSpPr>
        <p:spPr>
          <a:xfrm>
            <a:off x="2944169" y="120551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47EEAD0-73F9-0D44-868D-0B71A8305295}"/>
              </a:ext>
            </a:extLst>
          </p:cNvPr>
          <p:cNvSpPr txBox="1"/>
          <p:nvPr/>
        </p:nvSpPr>
        <p:spPr>
          <a:xfrm>
            <a:off x="8614324" y="120551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VRS</a:t>
            </a:r>
            <a:endParaRPr kumimoji="1"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6658279-E107-C24E-B830-43E00C00E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79"/>
          <a:stretch/>
        </p:blipFill>
        <p:spPr>
          <a:xfrm>
            <a:off x="781491" y="1574848"/>
            <a:ext cx="4891211" cy="51738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884705F-2A44-1B4B-A2D3-A3FF3B99C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8"/>
          <a:stretch/>
        </p:blipFill>
        <p:spPr>
          <a:xfrm>
            <a:off x="6355712" y="1574847"/>
            <a:ext cx="5109977" cy="517382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281FF0B-1F28-D044-89CB-01CD11782616}"/>
              </a:ext>
            </a:extLst>
          </p:cNvPr>
          <p:cNvSpPr/>
          <p:nvPr/>
        </p:nvSpPr>
        <p:spPr>
          <a:xfrm>
            <a:off x="3150705" y="3230216"/>
            <a:ext cx="1254378" cy="228601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A4F6828-BF4E-5C4E-B7D0-9C3C2AE5E6D3}"/>
              </a:ext>
            </a:extLst>
          </p:cNvPr>
          <p:cNvSpPr/>
          <p:nvPr/>
        </p:nvSpPr>
        <p:spPr>
          <a:xfrm>
            <a:off x="8838252" y="3230217"/>
            <a:ext cx="1299661" cy="198783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2464992-23A7-6F44-BF98-7D0564BB7257}"/>
              </a:ext>
            </a:extLst>
          </p:cNvPr>
          <p:cNvSpPr/>
          <p:nvPr/>
        </p:nvSpPr>
        <p:spPr>
          <a:xfrm>
            <a:off x="3786809" y="2203749"/>
            <a:ext cx="618275" cy="228601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4381D9F-28B0-D245-B5C1-8478352803B3}"/>
              </a:ext>
            </a:extLst>
          </p:cNvPr>
          <p:cNvSpPr/>
          <p:nvPr/>
        </p:nvSpPr>
        <p:spPr>
          <a:xfrm>
            <a:off x="9521687" y="2203749"/>
            <a:ext cx="618275" cy="228601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0462073-6D5F-DB40-80D2-5F8085D7EAD5}"/>
              </a:ext>
            </a:extLst>
          </p:cNvPr>
          <p:cNvSpPr/>
          <p:nvPr/>
        </p:nvSpPr>
        <p:spPr>
          <a:xfrm>
            <a:off x="0" y="3983401"/>
            <a:ext cx="12192000" cy="1753575"/>
          </a:xfrm>
          <a:prstGeom prst="rect">
            <a:avLst/>
          </a:prstGeom>
          <a:solidFill>
            <a:schemeClr val="tx1">
              <a:alpha val="8702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814F3F3-2CF9-9749-8A31-AAB6AACAC92D}"/>
              </a:ext>
            </a:extLst>
          </p:cNvPr>
          <p:cNvSpPr txBox="1"/>
          <p:nvPr/>
        </p:nvSpPr>
        <p:spPr>
          <a:xfrm>
            <a:off x="2177844" y="4043219"/>
            <a:ext cx="7836312" cy="14107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400" dirty="0">
                <a:solidFill>
                  <a:schemeClr val="bg1"/>
                </a:solidFill>
              </a:rPr>
              <a:t>在解讀</a:t>
            </a:r>
            <a:r>
              <a:rPr kumimoji="1" lang="zh-TW" alt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各 </a:t>
            </a:r>
            <a:r>
              <a:rPr kumimoji="1" lang="en-US" altLang="zh-TW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process </a:t>
            </a:r>
            <a:r>
              <a:rPr kumimoji="1" lang="zh-TW" altLang="en-US" sz="2400" dirty="0">
                <a:solidFill>
                  <a:schemeClr val="bg1"/>
                </a:solidFill>
              </a:rPr>
              <a:t>的效率值會</a:t>
            </a:r>
            <a:r>
              <a:rPr kumimoji="1" lang="zh-TW" altLang="en-US" sz="2400" b="1" dirty="0">
                <a:solidFill>
                  <a:schemeClr val="bg1"/>
                </a:solidFill>
              </a:rPr>
              <a:t>受到 </a:t>
            </a:r>
            <a:r>
              <a:rPr kumimoji="1" lang="en-US" altLang="zh-TW" sz="2400" b="1" dirty="0">
                <a:solidFill>
                  <a:schemeClr val="bg1"/>
                </a:solidFill>
              </a:rPr>
              <a:t>free variable </a:t>
            </a:r>
            <a:r>
              <a:rPr kumimoji="1" lang="zh-TW" altLang="en-US" sz="2400" b="1" dirty="0">
                <a:solidFill>
                  <a:schemeClr val="bg1"/>
                </a:solidFill>
              </a:rPr>
              <a:t>影響</a:t>
            </a:r>
            <a:endParaRPr kumimoji="1" lang="en-US" altLang="zh-TW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400" dirty="0">
                <a:solidFill>
                  <a:schemeClr val="bg1"/>
                </a:solidFill>
              </a:rPr>
              <a:t>以致於難以解讀</a:t>
            </a:r>
          </a:p>
        </p:txBody>
      </p:sp>
    </p:spTree>
    <p:extLst>
      <p:ext uri="{BB962C8B-B14F-4D97-AF65-F5344CB8AC3E}">
        <p14:creationId xmlns:p14="http://schemas.microsoft.com/office/powerpoint/2010/main" val="287634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B61F7B-BCB5-6B47-80AC-8F6BDDBB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ED6828-1CF0-5542-88C0-5E2BC2D2F9EF}"/>
              </a:ext>
            </a:extLst>
          </p:cNvPr>
          <p:cNvSpPr txBox="1"/>
          <p:nvPr/>
        </p:nvSpPr>
        <p:spPr>
          <a:xfrm>
            <a:off x="3573902" y="2031021"/>
            <a:ext cx="7335382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+mn-ea"/>
              </a:rPr>
              <a:t>現行問題</a:t>
            </a:r>
            <a:endParaRPr kumimoji="1" lang="en-US" altLang="zh-TW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b="1" dirty="0">
                <a:solidFill>
                  <a:schemeClr val="accent1">
                    <a:lumMod val="50000"/>
                  </a:schemeClr>
                </a:solidFill>
              </a:rPr>
              <a:t>Scale efficiency in two-stage network DEA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Efficiency decomposition of the network DEA in variable returns to scale: an additive dissection in losses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Revised model</a:t>
            </a:r>
          </a:p>
        </p:txBody>
      </p:sp>
    </p:spTree>
    <p:extLst>
      <p:ext uri="{BB962C8B-B14F-4D97-AF65-F5344CB8AC3E}">
        <p14:creationId xmlns:p14="http://schemas.microsoft.com/office/powerpoint/2010/main" val="220645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453678-E5CD-1A44-8D6C-D5ED89555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5" y="1128717"/>
            <a:ext cx="4800600" cy="14745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04BCCC9-B830-484A-A4EB-86BF07E817B8}"/>
              </a:ext>
            </a:extLst>
          </p:cNvPr>
          <p:cNvSpPr txBox="1"/>
          <p:nvPr/>
        </p:nvSpPr>
        <p:spPr>
          <a:xfrm>
            <a:off x="5227983" y="1221436"/>
            <a:ext cx="6964017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/>
              <a:t>Kao and Hwang (2011) suggest to utilize the </a:t>
            </a:r>
            <a:r>
              <a:rPr lang="en" altLang="zh-TW" b="1" dirty="0">
                <a:solidFill>
                  <a:schemeClr val="accent1"/>
                </a:solidFill>
              </a:rPr>
              <a:t>input-oriented VRS </a:t>
            </a:r>
            <a:r>
              <a:rPr lang="en" altLang="zh-TW" dirty="0"/>
              <a:t>model to compute technical efficiency of the first stage and the </a:t>
            </a:r>
            <a:r>
              <a:rPr lang="en" altLang="zh-TW" b="1" dirty="0">
                <a:solidFill>
                  <a:schemeClr val="accent2"/>
                </a:solidFill>
              </a:rPr>
              <a:t>output-oriented VRS</a:t>
            </a:r>
            <a:r>
              <a:rPr lang="en" altLang="zh-TW" dirty="0"/>
              <a:t> model to measure technical efficiency of the second stage.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381DC7-27C2-984A-898B-0FCC9035A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75" y="2577868"/>
            <a:ext cx="4013211" cy="41406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C0A03CE-3EC8-CB43-B33B-7B23ACADD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2493004"/>
            <a:ext cx="3663376" cy="42952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3CA606-2671-ED41-B127-90205F30BCF5}"/>
              </a:ext>
            </a:extLst>
          </p:cNvPr>
          <p:cNvSpPr/>
          <p:nvPr/>
        </p:nvSpPr>
        <p:spPr>
          <a:xfrm>
            <a:off x="745843" y="2710345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chemeClr val="accent1"/>
                </a:solidFill>
              </a:rPr>
              <a:t>first stage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E2407E-DAC2-FD4A-94FF-0CB15ADAC0F0}"/>
              </a:ext>
            </a:extLst>
          </p:cNvPr>
          <p:cNvSpPr/>
          <p:nvPr/>
        </p:nvSpPr>
        <p:spPr>
          <a:xfrm>
            <a:off x="6309186" y="2624176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chemeClr val="accent2"/>
                </a:solidFill>
              </a:rPr>
              <a:t>second stage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732DBA-17BA-4340-85F0-A4EB93690373}"/>
              </a:ext>
            </a:extLst>
          </p:cNvPr>
          <p:cNvSpPr/>
          <p:nvPr/>
        </p:nvSpPr>
        <p:spPr>
          <a:xfrm>
            <a:off x="3789534" y="2670588"/>
            <a:ext cx="384902" cy="231638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81B1B7-E434-B14B-8950-13EB44182CC3}"/>
              </a:ext>
            </a:extLst>
          </p:cNvPr>
          <p:cNvSpPr/>
          <p:nvPr/>
        </p:nvSpPr>
        <p:spPr>
          <a:xfrm>
            <a:off x="9365386" y="2829614"/>
            <a:ext cx="384902" cy="231638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82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453678-E5CD-1A44-8D6C-D5ED89555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5" y="1128717"/>
            <a:ext cx="4800600" cy="14745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04BCCC9-B830-484A-A4EB-86BF07E817B8}"/>
              </a:ext>
            </a:extLst>
          </p:cNvPr>
          <p:cNvSpPr txBox="1"/>
          <p:nvPr/>
        </p:nvSpPr>
        <p:spPr>
          <a:xfrm>
            <a:off x="5227983" y="1221436"/>
            <a:ext cx="6964017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dirty="0"/>
              <a:t>Kao and Hwang (2011) suggest to utilize the </a:t>
            </a:r>
            <a:r>
              <a:rPr lang="en" altLang="zh-TW" b="1" dirty="0">
                <a:solidFill>
                  <a:schemeClr val="accent1"/>
                </a:solidFill>
              </a:rPr>
              <a:t>input-oriented VRS </a:t>
            </a:r>
            <a:r>
              <a:rPr lang="en" altLang="zh-TW" dirty="0"/>
              <a:t>model to compute technical efficiency of the first stage and the </a:t>
            </a:r>
            <a:r>
              <a:rPr lang="en" altLang="zh-TW" b="1" dirty="0">
                <a:solidFill>
                  <a:schemeClr val="accent2"/>
                </a:solidFill>
              </a:rPr>
              <a:t>output-oriented VRS</a:t>
            </a:r>
            <a:r>
              <a:rPr lang="en" altLang="zh-TW" dirty="0"/>
              <a:t> model to measure technical efficiency of the second stage.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381DC7-27C2-984A-898B-0FCC9035A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75" y="2577868"/>
            <a:ext cx="4013211" cy="41406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C0A03CE-3EC8-CB43-B33B-7B23ACADD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2493004"/>
            <a:ext cx="3663376" cy="42952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3CA606-2671-ED41-B127-90205F30BCF5}"/>
              </a:ext>
            </a:extLst>
          </p:cNvPr>
          <p:cNvSpPr/>
          <p:nvPr/>
        </p:nvSpPr>
        <p:spPr>
          <a:xfrm>
            <a:off x="745843" y="2710345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chemeClr val="accent1"/>
                </a:solidFill>
              </a:rPr>
              <a:t>first stage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E2407E-DAC2-FD4A-94FF-0CB15ADAC0F0}"/>
              </a:ext>
            </a:extLst>
          </p:cNvPr>
          <p:cNvSpPr/>
          <p:nvPr/>
        </p:nvSpPr>
        <p:spPr>
          <a:xfrm>
            <a:off x="6309186" y="2624176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chemeClr val="accent2"/>
                </a:solidFill>
              </a:rPr>
              <a:t>second stage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732DBA-17BA-4340-85F0-A4EB93690373}"/>
              </a:ext>
            </a:extLst>
          </p:cNvPr>
          <p:cNvSpPr/>
          <p:nvPr/>
        </p:nvSpPr>
        <p:spPr>
          <a:xfrm>
            <a:off x="3789534" y="2670588"/>
            <a:ext cx="384902" cy="231638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81B1B7-E434-B14B-8950-13EB44182CC3}"/>
              </a:ext>
            </a:extLst>
          </p:cNvPr>
          <p:cNvSpPr/>
          <p:nvPr/>
        </p:nvSpPr>
        <p:spPr>
          <a:xfrm>
            <a:off x="9365386" y="2829614"/>
            <a:ext cx="384902" cy="231638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AF5D6F-F009-C94C-A775-CAD7BE42E4C7}"/>
              </a:ext>
            </a:extLst>
          </p:cNvPr>
          <p:cNvSpPr/>
          <p:nvPr/>
        </p:nvSpPr>
        <p:spPr>
          <a:xfrm>
            <a:off x="0" y="3377114"/>
            <a:ext cx="12192000" cy="3341368"/>
          </a:xfrm>
          <a:prstGeom prst="rect">
            <a:avLst/>
          </a:prstGeom>
          <a:solidFill>
            <a:schemeClr val="tx1">
              <a:alpha val="8702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0AD555-860C-E049-A40C-C6AFAFB91BE9}"/>
              </a:ext>
            </a:extLst>
          </p:cNvPr>
          <p:cNvSpPr/>
          <p:nvPr/>
        </p:nvSpPr>
        <p:spPr>
          <a:xfrm>
            <a:off x="349803" y="3809780"/>
            <a:ext cx="4645163" cy="243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l-GR" altLang="zh-TW" sz="3200" b="1" i="1" dirty="0">
                <a:solidFill>
                  <a:schemeClr val="bg1"/>
                </a:solidFill>
                <a:latin typeface="MinionPro"/>
              </a:rPr>
              <a:t>η</a:t>
            </a:r>
            <a:r>
              <a:rPr lang="en" altLang="zh-TW" sz="3200" b="1" i="1" baseline="-25000" dirty="0">
                <a:solidFill>
                  <a:schemeClr val="bg1"/>
                </a:solidFill>
                <a:latin typeface="MinionPro"/>
              </a:rPr>
              <a:t>d</a:t>
            </a:r>
            <a:r>
              <a:rPr lang="en" altLang="zh-TW" sz="3200" b="1" i="1" dirty="0">
                <a:solidFill>
                  <a:schemeClr val="bg1"/>
                </a:solidFill>
                <a:latin typeface="MinionPro"/>
              </a:rPr>
              <a:t> </a:t>
            </a:r>
            <a:r>
              <a:rPr lang="en" altLang="zh-TW" sz="2400" dirty="0">
                <a:solidFill>
                  <a:schemeClr val="bg1"/>
                </a:solidFill>
                <a:latin typeface="MinionPro"/>
              </a:rPr>
              <a:t>can have different optimal values in models (5) and (6) due to the fact that the two models are </a:t>
            </a:r>
            <a:r>
              <a:rPr lang="en" altLang="zh-TW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nionPro"/>
              </a:rPr>
              <a:t>solved independently</a:t>
            </a:r>
            <a:r>
              <a:rPr lang="en" altLang="zh-TW" sz="2400" dirty="0">
                <a:solidFill>
                  <a:schemeClr val="bg1"/>
                </a:solidFill>
                <a:latin typeface="MinionPro"/>
              </a:rPr>
              <a:t>.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3" y="3516346"/>
            <a:ext cx="6731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5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437AC-DBCE-A749-8CBA-B97C3BD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49BDB-6DD5-674B-AC45-734E06ACD1C2}"/>
              </a:ext>
            </a:extLst>
          </p:cNvPr>
          <p:cNvSpPr/>
          <p:nvPr/>
        </p:nvSpPr>
        <p:spPr>
          <a:xfrm>
            <a:off x="500545" y="527800"/>
            <a:ext cx="58086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 dirty="0"/>
              <a:t>Scale efficiency in two-stage network DEA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B1AD74-0F45-CC49-9219-F16477385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7" y="1107767"/>
            <a:ext cx="4947799" cy="222184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81FE6F8-CB8F-3246-8C7E-24274865E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9" y="3038665"/>
            <a:ext cx="6031627" cy="34401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3BB124C-D1B0-3946-957E-0CDA7F192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07" y="3038665"/>
            <a:ext cx="5663734" cy="34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81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lab">
  <a:themeElements>
    <a:clrScheme name="自訂 2">
      <a:dk1>
        <a:srgbClr val="0F0F0F"/>
      </a:dk1>
      <a:lt1>
        <a:srgbClr val="FFFFFF"/>
      </a:lt1>
      <a:dk2>
        <a:srgbClr val="04617B"/>
      </a:dk2>
      <a:lt2>
        <a:srgbClr val="DBF5F9"/>
      </a:lt2>
      <a:accent1>
        <a:srgbClr val="FF2600"/>
      </a:accent1>
      <a:accent2>
        <a:srgbClr val="0432FF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微軟正黑">
      <a:majorFont>
        <a:latin typeface="Century Gothic"/>
        <a:ea typeface="Microsoft JhengHei"/>
        <a:cs typeface=""/>
      </a:majorFont>
      <a:minorFont>
        <a:latin typeface="Times New Roman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ab" id="{7AF1F9A7-A0AE-45FA-9CA5-0848F78B29DF}" vid="{8C886E89-3EA3-4838-80F4-D7B8E36C917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polab</Template>
  <TotalTime>24066</TotalTime>
  <Words>1471</Words>
  <Application>Microsoft Macintosh PowerPoint</Application>
  <PresentationFormat>寬螢幕</PresentationFormat>
  <Paragraphs>209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5" baseType="lpstr">
      <vt:lpstr>Microsoft JhengHei</vt:lpstr>
      <vt:lpstr>Code2000</vt:lpstr>
      <vt:lpstr>MinionPro</vt:lpstr>
      <vt:lpstr>Arial</vt:lpstr>
      <vt:lpstr>Calibri</vt:lpstr>
      <vt:lpstr>Cambria Math</vt:lpstr>
      <vt:lpstr>Century Gothic</vt:lpstr>
      <vt:lpstr>Times New Roman</vt:lpstr>
      <vt:lpstr>Times New Roman,Italic</vt:lpstr>
      <vt:lpstr>polab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吳延東</cp:lastModifiedBy>
  <cp:revision>124</cp:revision>
  <dcterms:created xsi:type="dcterms:W3CDTF">2021-04-25T03:52:03Z</dcterms:created>
  <dcterms:modified xsi:type="dcterms:W3CDTF">2021-06-12T06:33:40Z</dcterms:modified>
</cp:coreProperties>
</file>